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 id="2147483723" r:id="rId6"/>
  </p:sldMasterIdLst>
  <p:notesMasterIdLst>
    <p:notesMasterId r:id="rId25"/>
  </p:notesMasterIdLst>
  <p:sldIdLst>
    <p:sldId id="264" r:id="rId7"/>
    <p:sldId id="578" r:id="rId8"/>
    <p:sldId id="557" r:id="rId9"/>
    <p:sldId id="564" r:id="rId10"/>
    <p:sldId id="575" r:id="rId11"/>
    <p:sldId id="576" r:id="rId12"/>
    <p:sldId id="295" r:id="rId13"/>
    <p:sldId id="266" r:id="rId14"/>
    <p:sldId id="275" r:id="rId15"/>
    <p:sldId id="278" r:id="rId16"/>
    <p:sldId id="567" r:id="rId17"/>
    <p:sldId id="552" r:id="rId18"/>
    <p:sldId id="574" r:id="rId19"/>
    <p:sldId id="565" r:id="rId20"/>
    <p:sldId id="569" r:id="rId21"/>
    <p:sldId id="573" r:id="rId22"/>
    <p:sldId id="570" r:id="rId23"/>
    <p:sldId id="276" r:id="rId24"/>
  </p:sldIdLst>
  <p:sldSz cx="9144000" cy="5143500" type="screen16x9"/>
  <p:notesSz cx="6858000" cy="9144000"/>
  <p:custShowLst>
    <p:custShow name="Mukautettu diaesitys 1" id="0">
      <p:sldLst/>
    </p:custShow>
  </p:custShowLst>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4245E-1A0E-431E-C838-6E94F276169F}" name="Ihanus Marianne" initials="IM" userId="S::Marianne.Ihanus@lahti.fi::cfa4ed92-4f87-487f-8445-e99c0e92b5cc" providerId="AD"/>
  <p188:author id="{B406B661-F010-7A4F-46F7-DDDF0502D0AB}" name="Ihanus Marianne" initials="IM" userId="S::marianne.ihanus@lahti.fi::cfa4ed92-4f87-487f-8445-e99c0e92b5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rta Sanna" initials="VS" lastIdx="2" clrIdx="0">
    <p:extLst>
      <p:ext uri="{19B8F6BF-5375-455C-9EA6-DF929625EA0E}">
        <p15:presenceInfo xmlns:p15="http://schemas.microsoft.com/office/powerpoint/2012/main" userId="S::Sanna.Virta@lahti.fi::e91d9003-bcb2-4133-b4db-72dcd76db5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D29"/>
    <a:srgbClr val="004F71"/>
    <a:srgbClr val="102352"/>
    <a:srgbClr val="002B75"/>
    <a:srgbClr val="1145A2"/>
    <a:srgbClr val="0050B0"/>
    <a:srgbClr val="0044C8"/>
    <a:srgbClr val="04ACDD"/>
    <a:srgbClr val="01E3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D14D0-7324-4C6C-BC6A-FBC33354BC6C}" v="3" dt="2025-01-14T13:56:16.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3" autoAdjust="0"/>
    <p:restoredTop sz="85472" autoAdjust="0"/>
  </p:normalViewPr>
  <p:slideViewPr>
    <p:cSldViewPr snapToGrid="0">
      <p:cViewPr varScale="1">
        <p:scale>
          <a:sx n="120" d="100"/>
          <a:sy n="120" d="100"/>
        </p:scale>
        <p:origin x="1356" y="102"/>
      </p:cViewPr>
      <p:guideLst>
        <p:guide orient="horz" pos="1620"/>
        <p:guide pos="2880"/>
      </p:guideLst>
    </p:cSldViewPr>
  </p:slideViewPr>
  <p:outlineViewPr>
    <p:cViewPr>
      <p:scale>
        <a:sx n="33" d="100"/>
        <a:sy n="33" d="100"/>
      </p:scale>
      <p:origin x="0" y="-5172"/>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ta Sanna" userId="e91d9003-bcb2-4133-b4db-72dcd76db5cd" providerId="ADAL" clId="{76FD14D0-7324-4C6C-BC6A-FBC33354BC6C}"/>
    <pc:docChg chg="modSld">
      <pc:chgData name="Virta Sanna" userId="e91d9003-bcb2-4133-b4db-72dcd76db5cd" providerId="ADAL" clId="{76FD14D0-7324-4C6C-BC6A-FBC33354BC6C}" dt="2025-01-14T13:56:47.247" v="157" actId="12"/>
      <pc:docMkLst>
        <pc:docMk/>
      </pc:docMkLst>
      <pc:sldChg chg="modSp mod">
        <pc:chgData name="Virta Sanna" userId="e91d9003-bcb2-4133-b4db-72dcd76db5cd" providerId="ADAL" clId="{76FD14D0-7324-4C6C-BC6A-FBC33354BC6C}" dt="2025-01-14T13:56:47.247" v="157" actId="12"/>
        <pc:sldMkLst>
          <pc:docMk/>
          <pc:sldMk cId="2303628768" sldId="569"/>
        </pc:sldMkLst>
        <pc:spChg chg="mod">
          <ac:chgData name="Virta Sanna" userId="e91d9003-bcb2-4133-b4db-72dcd76db5cd" providerId="ADAL" clId="{76FD14D0-7324-4C6C-BC6A-FBC33354BC6C}" dt="2025-01-14T13:56:47.247" v="157" actId="12"/>
          <ac:spMkLst>
            <pc:docMk/>
            <pc:sldMk cId="2303628768" sldId="569"/>
            <ac:spMk id="3" creationId="{4D5F5C81-90AB-C3C6-4D03-0025EF4B29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24537-A443-4470-AE96-2444BAEC8AB4}" type="datetimeFigureOut">
              <a:rPr lang="fi-FI" smtClean="0"/>
              <a:t>14.1.2025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73324-18FC-400E-BC23-544EAD0AAD6D}" type="slidenum">
              <a:rPr lang="fi-FI" smtClean="0"/>
              <a:t>‹#›</a:t>
            </a:fld>
            <a:endParaRPr lang="fi-FI"/>
          </a:p>
        </p:txBody>
      </p:sp>
    </p:spTree>
    <p:extLst>
      <p:ext uri="{BB962C8B-B14F-4D97-AF65-F5344CB8AC3E}">
        <p14:creationId xmlns:p14="http://schemas.microsoft.com/office/powerpoint/2010/main" val="352048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Hei! </a:t>
            </a:r>
            <a:r>
              <a:rPr lang="en-US" err="1">
                <a:cs typeface="Calibri"/>
              </a:rPr>
              <a:t>Tänään</a:t>
            </a:r>
            <a:r>
              <a:rPr lang="en-US">
                <a:cs typeface="Calibri"/>
              </a:rPr>
              <a:t> </a:t>
            </a:r>
            <a:r>
              <a:rPr lang="en-US" err="1">
                <a:cs typeface="Calibri"/>
              </a:rPr>
              <a:t>kuulemme</a:t>
            </a:r>
            <a:r>
              <a:rPr lang="en-US">
                <a:cs typeface="Calibri"/>
              </a:rPr>
              <a:t> </a:t>
            </a:r>
            <a:r>
              <a:rPr lang="en-US" err="1">
                <a:cs typeface="Calibri"/>
              </a:rPr>
              <a:t>OSBUsta</a:t>
            </a:r>
            <a:r>
              <a:rPr lang="en-US">
                <a:cs typeface="Calibri"/>
              </a:rPr>
              <a:t> </a:t>
            </a:r>
            <a:r>
              <a:rPr lang="en-US" err="1">
                <a:cs typeface="Calibri"/>
              </a:rPr>
              <a:t>eli</a:t>
            </a:r>
            <a:r>
              <a:rPr lang="en-US">
                <a:cs typeface="Calibri"/>
              </a:rPr>
              <a:t> </a:t>
            </a:r>
            <a:r>
              <a:rPr lang="en-US" err="1">
                <a:cs typeface="Calibri"/>
              </a:rPr>
              <a:t>osallistuvasta</a:t>
            </a:r>
            <a:r>
              <a:rPr lang="en-US">
                <a:cs typeface="Calibri"/>
              </a:rPr>
              <a:t> </a:t>
            </a:r>
            <a:r>
              <a:rPr lang="en-US" err="1">
                <a:cs typeface="Calibri"/>
              </a:rPr>
              <a:t>budjetoinnista</a:t>
            </a:r>
            <a:r>
              <a:rPr lang="en-US">
                <a:cs typeface="Calibri"/>
              </a:rPr>
              <a:t>. OSBU on Lahden </a:t>
            </a:r>
            <a:r>
              <a:rPr lang="en-US" err="1">
                <a:cs typeface="Calibri"/>
              </a:rPr>
              <a:t>kaupungin</a:t>
            </a:r>
            <a:r>
              <a:rPr lang="en-US">
                <a:cs typeface="Calibri"/>
              </a:rPr>
              <a:t> </a:t>
            </a:r>
            <a:r>
              <a:rPr lang="en-US" err="1">
                <a:cs typeface="Calibri"/>
              </a:rPr>
              <a:t>toimintamuoto</a:t>
            </a:r>
            <a:r>
              <a:rPr lang="en-US">
                <a:cs typeface="Calibri"/>
              </a:rPr>
              <a:t>, </a:t>
            </a:r>
            <a:r>
              <a:rPr lang="en-US" err="1">
                <a:cs typeface="Calibri"/>
              </a:rPr>
              <a:t>jossa</a:t>
            </a:r>
            <a:r>
              <a:rPr lang="en-US">
                <a:cs typeface="Calibri"/>
              </a:rPr>
              <a:t> </a:t>
            </a:r>
            <a:r>
              <a:rPr lang="en-US" err="1">
                <a:cs typeface="Calibri"/>
              </a:rPr>
              <a:t>kaikki</a:t>
            </a:r>
            <a:r>
              <a:rPr lang="en-US">
                <a:cs typeface="Calibri"/>
              </a:rPr>
              <a:t> me </a:t>
            </a:r>
            <a:r>
              <a:rPr lang="en-US" err="1">
                <a:cs typeface="Calibri"/>
              </a:rPr>
              <a:t>kaupunkilaiset</a:t>
            </a:r>
            <a:r>
              <a:rPr lang="en-US">
                <a:cs typeface="Calibri"/>
              </a:rPr>
              <a:t> </a:t>
            </a:r>
            <a:r>
              <a:rPr lang="en-US" err="1">
                <a:cs typeface="Calibri"/>
              </a:rPr>
              <a:t>saamme</a:t>
            </a:r>
            <a:r>
              <a:rPr lang="en-US">
                <a:cs typeface="Calibri"/>
              </a:rPr>
              <a:t> </a:t>
            </a:r>
            <a:r>
              <a:rPr lang="en-US" err="1">
                <a:cs typeface="Calibri"/>
              </a:rPr>
              <a:t>vaikuttaa</a:t>
            </a:r>
            <a:r>
              <a:rPr lang="en-US">
                <a:cs typeface="Calibri"/>
              </a:rPr>
              <a:t> </a:t>
            </a:r>
            <a:r>
              <a:rPr lang="en-US" err="1">
                <a:cs typeface="Calibri"/>
              </a:rPr>
              <a:t>siihen</a:t>
            </a:r>
            <a:r>
              <a:rPr lang="en-US">
                <a:cs typeface="Calibri"/>
              </a:rPr>
              <a:t>, </a:t>
            </a:r>
            <a:r>
              <a:rPr lang="en-US" err="1">
                <a:cs typeface="Calibri"/>
              </a:rPr>
              <a:t>mihin</a:t>
            </a:r>
            <a:r>
              <a:rPr lang="en-US">
                <a:cs typeface="Calibri"/>
              </a:rPr>
              <a:t> </a:t>
            </a:r>
            <a:r>
              <a:rPr lang="en-US" err="1">
                <a:cs typeface="Calibri"/>
              </a:rPr>
              <a:t>yhteisiä</a:t>
            </a:r>
            <a:r>
              <a:rPr lang="en-US">
                <a:cs typeface="Calibri"/>
              </a:rPr>
              <a:t> </a:t>
            </a:r>
            <a:r>
              <a:rPr lang="en-US" err="1">
                <a:cs typeface="Calibri"/>
              </a:rPr>
              <a:t>rahoja</a:t>
            </a:r>
            <a:r>
              <a:rPr lang="en-US">
                <a:cs typeface="Calibri"/>
              </a:rPr>
              <a:t> </a:t>
            </a:r>
            <a:r>
              <a:rPr lang="en-US" err="1">
                <a:cs typeface="Calibri"/>
              </a:rPr>
              <a:t>käytetään</a:t>
            </a:r>
            <a:r>
              <a:rPr lang="en-US">
                <a:cs typeface="Calibri"/>
              </a:rPr>
              <a:t> ja </a:t>
            </a:r>
            <a:r>
              <a:rPr lang="en-US" err="1">
                <a:cs typeface="Calibri"/>
              </a:rPr>
              <a:t>ideoida</a:t>
            </a:r>
            <a:r>
              <a:rPr lang="en-US">
                <a:cs typeface="Calibri"/>
              </a:rPr>
              <a:t>, </a:t>
            </a:r>
            <a:r>
              <a:rPr lang="en-US" err="1">
                <a:cs typeface="Calibri"/>
              </a:rPr>
              <a:t>mikä</a:t>
            </a:r>
            <a:r>
              <a:rPr lang="en-US">
                <a:cs typeface="Calibri"/>
              </a:rPr>
              <a:t> </a:t>
            </a:r>
            <a:r>
              <a:rPr lang="en-US" err="1">
                <a:cs typeface="Calibri"/>
              </a:rPr>
              <a:t>tekisi</a:t>
            </a:r>
            <a:r>
              <a:rPr lang="en-US">
                <a:cs typeface="Calibri"/>
              </a:rPr>
              <a:t> </a:t>
            </a:r>
            <a:r>
              <a:rPr lang="en-US" err="1">
                <a:cs typeface="Calibri"/>
              </a:rPr>
              <a:t>meidän</a:t>
            </a:r>
            <a:r>
              <a:rPr lang="en-US">
                <a:cs typeface="Calibri"/>
              </a:rPr>
              <a:t> </a:t>
            </a:r>
            <a:r>
              <a:rPr lang="en-US" err="1">
                <a:cs typeface="Calibri"/>
              </a:rPr>
              <a:t>arjestamme</a:t>
            </a:r>
            <a:r>
              <a:rPr lang="en-US">
                <a:cs typeface="Calibri"/>
              </a:rPr>
              <a:t> </a:t>
            </a:r>
            <a:r>
              <a:rPr lang="en-US" err="1">
                <a:cs typeface="Calibri"/>
              </a:rPr>
              <a:t>parempaa</a:t>
            </a:r>
            <a:r>
              <a:rPr lang="en-US">
                <a:cs typeface="Calibri"/>
              </a:rPr>
              <a:t>. </a:t>
            </a:r>
            <a:r>
              <a:rPr lang="en-US" b="1" err="1"/>
              <a:t>Seuraavaksi</a:t>
            </a:r>
            <a:r>
              <a:rPr lang="en-US" b="1"/>
              <a:t> </a:t>
            </a:r>
            <a:r>
              <a:rPr lang="en-US" b="1" err="1"/>
              <a:t>katsotaan</a:t>
            </a:r>
            <a:r>
              <a:rPr lang="en-US" b="1"/>
              <a:t> </a:t>
            </a:r>
            <a:r>
              <a:rPr lang="en-US" b="1" err="1"/>
              <a:t>lyhyt</a:t>
            </a:r>
            <a:r>
              <a:rPr lang="en-US" b="1"/>
              <a:t> (2 </a:t>
            </a:r>
            <a:r>
              <a:rPr lang="en-US" b="1" err="1"/>
              <a:t>minuuttia</a:t>
            </a:r>
            <a:r>
              <a:rPr lang="en-US" b="1"/>
              <a:t> </a:t>
            </a:r>
            <a:r>
              <a:rPr lang="en-US" b="1" err="1"/>
              <a:t>kestävä</a:t>
            </a:r>
            <a:r>
              <a:rPr lang="en-US" b="1"/>
              <a:t>) video, </a:t>
            </a:r>
            <a:r>
              <a:rPr lang="en-US" b="1" err="1"/>
              <a:t>jossa</a:t>
            </a:r>
            <a:r>
              <a:rPr lang="en-US" b="1"/>
              <a:t> </a:t>
            </a:r>
            <a:r>
              <a:rPr lang="en-US" b="1" err="1"/>
              <a:t>kuulemme</a:t>
            </a:r>
            <a:r>
              <a:rPr lang="en-US" b="1"/>
              <a:t> </a:t>
            </a:r>
            <a:r>
              <a:rPr lang="en-US" b="1" err="1"/>
              <a:t>lisää</a:t>
            </a:r>
            <a:r>
              <a:rPr lang="en-US" b="1"/>
              <a:t> </a:t>
            </a:r>
            <a:r>
              <a:rPr lang="en-US" b="1" err="1"/>
              <a:t>OSBUsta</a:t>
            </a:r>
            <a:r>
              <a:rPr lang="en-US" b="1"/>
              <a:t>.</a:t>
            </a:r>
            <a:endParaRPr lang="en-US" b="1">
              <a:cs typeface="Calibri"/>
            </a:endParaRPr>
          </a:p>
          <a:p>
            <a:endParaRPr lang="fi-FI"/>
          </a:p>
        </p:txBody>
      </p:sp>
      <p:sp>
        <p:nvSpPr>
          <p:cNvPr id="4" name="Dian numeron paikkamerkki 3"/>
          <p:cNvSpPr>
            <a:spLocks noGrp="1"/>
          </p:cNvSpPr>
          <p:nvPr>
            <p:ph type="sldNum" sz="quarter" idx="5"/>
          </p:nvPr>
        </p:nvSpPr>
        <p:spPr/>
        <p:txBody>
          <a:bodyPr/>
          <a:lstStyle/>
          <a:p>
            <a:fld id="{55173324-18FC-400E-BC23-544EAD0AAD6D}" type="slidenum">
              <a:rPr lang="fi-FI" smtClean="0"/>
              <a:t>1</a:t>
            </a:fld>
            <a:endParaRPr lang="fi-FI"/>
          </a:p>
        </p:txBody>
      </p:sp>
    </p:spTree>
    <p:extLst>
      <p:ext uri="{BB962C8B-B14F-4D97-AF65-F5344CB8AC3E}">
        <p14:creationId xmlns:p14="http://schemas.microsoft.com/office/powerpoint/2010/main" val="582054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Idean voi jättää mille tahansa suuralueelle tai se voi olla sellainen, mitä ei voida kartalle sijoittaa. </a:t>
            </a:r>
          </a:p>
          <a:p>
            <a:pPr marL="171450" indent="-171450">
              <a:buFont typeface="Arial" panose="020B0604020202020204" pitchFamily="34" charset="0"/>
              <a:buChar char="•"/>
            </a:pPr>
            <a:r>
              <a:rPr lang="fi-FI" dirty="0"/>
              <a:t>Äänestyksessä keväällä voit antaa äänesi myös kaikkien alueiden ideoille tai mille tahansa alueelle haluat. Käytössäsi on 40 000 € alue ja yhteensä 200 000 €. </a:t>
            </a:r>
          </a:p>
        </p:txBody>
      </p:sp>
      <p:sp>
        <p:nvSpPr>
          <p:cNvPr id="4" name="Dian numeron paikkamerkki 3"/>
          <p:cNvSpPr>
            <a:spLocks noGrp="1"/>
          </p:cNvSpPr>
          <p:nvPr>
            <p:ph type="sldNum" sz="quarter" idx="5"/>
          </p:nvPr>
        </p:nvSpPr>
        <p:spPr/>
        <p:txBody>
          <a:bodyPr/>
          <a:lstStyle/>
          <a:p>
            <a:fld id="{55173324-18FC-400E-BC23-544EAD0AAD6D}" type="slidenum">
              <a:rPr lang="fi-FI" smtClean="0"/>
              <a:t>10</a:t>
            </a:fld>
            <a:endParaRPr lang="fi-FI"/>
          </a:p>
        </p:txBody>
      </p:sp>
    </p:spTree>
    <p:extLst>
      <p:ext uri="{BB962C8B-B14F-4D97-AF65-F5344CB8AC3E}">
        <p14:creationId xmlns:p14="http://schemas.microsoft.com/office/powerpoint/2010/main" val="357598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DFFE1-8643-0D6C-2A2D-75675371E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53C5B-08A2-28FC-70AE-18BB1BEA5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1B363-93F1-EE06-A30C-DE9E431AEB42}"/>
              </a:ext>
            </a:extLst>
          </p:cNvPr>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a:extLst>
              <a:ext uri="{FF2B5EF4-FFF2-40B4-BE49-F238E27FC236}">
                <a16:creationId xmlns:a16="http://schemas.microsoft.com/office/drawing/2014/main" id="{537F4741-3EF4-86BB-171E-98ACB20DEB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73324-18FC-400E-BC23-544EAD0AAD6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75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C3B7B-C48C-93BC-CD31-657AB47A7DA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22CA12E-F05E-5C77-CE92-80DAE19D02E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6B5408A-866C-0670-DA58-AE1828B4E809}"/>
              </a:ext>
            </a:extLst>
          </p:cNvPr>
          <p:cNvSpPr>
            <a:spLocks noGrp="1"/>
          </p:cNvSpPr>
          <p:nvPr>
            <p:ph type="body" idx="1"/>
          </p:nvPr>
        </p:nvSpPr>
        <p:spPr/>
        <p:txBody>
          <a:bodyPr/>
          <a:lstStyle/>
          <a:p>
            <a:r>
              <a:rPr lang="en-US" err="1">
                <a:cs typeface="Calibri"/>
              </a:rPr>
              <a:t>Käydään</a:t>
            </a:r>
            <a:r>
              <a:rPr lang="en-US">
                <a:cs typeface="Calibri"/>
              </a:rPr>
              <a:t> </a:t>
            </a:r>
            <a:r>
              <a:rPr lang="en-US" err="1">
                <a:cs typeface="Calibri"/>
              </a:rPr>
              <a:t>läpi</a:t>
            </a:r>
            <a:r>
              <a:rPr lang="en-US">
                <a:cs typeface="Calibri"/>
              </a:rPr>
              <a:t> </a:t>
            </a:r>
            <a:r>
              <a:rPr lang="en-US" err="1">
                <a:cs typeface="Calibri"/>
              </a:rPr>
              <a:t>muutamia</a:t>
            </a:r>
            <a:r>
              <a:rPr lang="en-US">
                <a:cs typeface="Calibri"/>
              </a:rPr>
              <a:t> </a:t>
            </a:r>
            <a:r>
              <a:rPr lang="en-US" err="1">
                <a:cs typeface="Calibri"/>
              </a:rPr>
              <a:t>ideoita</a:t>
            </a:r>
            <a:r>
              <a:rPr lang="en-US">
                <a:cs typeface="Calibri"/>
              </a:rPr>
              <a:t> </a:t>
            </a:r>
            <a:r>
              <a:rPr lang="en-US" err="1">
                <a:cs typeface="Calibri"/>
              </a:rPr>
              <a:t>eri</a:t>
            </a:r>
            <a:r>
              <a:rPr lang="en-US">
                <a:cs typeface="Calibri"/>
              </a:rPr>
              <a:t> </a:t>
            </a:r>
            <a:r>
              <a:rPr lang="en-US" err="1">
                <a:cs typeface="Calibri"/>
              </a:rPr>
              <a:t>hintaluokista</a:t>
            </a:r>
            <a:r>
              <a:rPr lang="en-US">
                <a:cs typeface="Calibri"/>
              </a:rPr>
              <a:t>. </a:t>
            </a:r>
            <a:r>
              <a:rPr lang="en-US" err="1">
                <a:cs typeface="Calibri"/>
              </a:rPr>
              <a:t>Tässä</a:t>
            </a:r>
            <a:r>
              <a:rPr lang="en-US">
                <a:cs typeface="Calibri"/>
              </a:rPr>
              <a:t> on </a:t>
            </a:r>
            <a:r>
              <a:rPr lang="en-US" err="1">
                <a:cs typeface="Calibri"/>
              </a:rPr>
              <a:t>esimerkkejä</a:t>
            </a:r>
            <a:r>
              <a:rPr lang="en-US">
                <a:cs typeface="Calibri"/>
              </a:rPr>
              <a:t> </a:t>
            </a:r>
            <a:r>
              <a:rPr lang="en-US" err="1">
                <a:cs typeface="Calibri"/>
              </a:rPr>
              <a:t>sellaisista</a:t>
            </a:r>
            <a:r>
              <a:rPr lang="en-US">
                <a:cs typeface="Calibri"/>
              </a:rPr>
              <a:t> </a:t>
            </a:r>
            <a:r>
              <a:rPr lang="en-US" err="1">
                <a:cs typeface="Calibri"/>
              </a:rPr>
              <a:t>ideoista</a:t>
            </a:r>
            <a:r>
              <a:rPr lang="en-US">
                <a:cs typeface="Calibri"/>
              </a:rPr>
              <a:t>, </a:t>
            </a:r>
            <a:r>
              <a:rPr lang="en-US" err="1">
                <a:cs typeface="Calibri"/>
              </a:rPr>
              <a:t>jotka</a:t>
            </a:r>
            <a:r>
              <a:rPr lang="en-US">
                <a:cs typeface="Calibri"/>
              </a:rPr>
              <a:t> on </a:t>
            </a:r>
            <a:r>
              <a:rPr lang="en-US" err="1">
                <a:cs typeface="Calibri"/>
              </a:rPr>
              <a:t>ollut</a:t>
            </a:r>
            <a:r>
              <a:rPr lang="en-US">
                <a:cs typeface="Calibri"/>
              </a:rPr>
              <a:t> </a:t>
            </a:r>
            <a:r>
              <a:rPr lang="en-US" err="1">
                <a:cs typeface="Calibri"/>
              </a:rPr>
              <a:t>aiempina</a:t>
            </a:r>
            <a:r>
              <a:rPr lang="en-US">
                <a:cs typeface="Calibri"/>
              </a:rPr>
              <a:t> </a:t>
            </a:r>
            <a:r>
              <a:rPr lang="en-US" err="1">
                <a:cs typeface="Calibri"/>
              </a:rPr>
              <a:t>vuosina</a:t>
            </a:r>
            <a:r>
              <a:rPr lang="en-US">
                <a:cs typeface="Calibri"/>
              </a:rPr>
              <a:t> </a:t>
            </a:r>
            <a:r>
              <a:rPr lang="en-US" err="1">
                <a:cs typeface="Calibri"/>
              </a:rPr>
              <a:t>äänestyksessä</a:t>
            </a:r>
            <a:r>
              <a:rPr lang="en-US">
                <a:cs typeface="Calibri"/>
              </a:rPr>
              <a:t> </a:t>
            </a:r>
            <a:r>
              <a:rPr lang="en-US" err="1">
                <a:cs typeface="Calibri"/>
              </a:rPr>
              <a:t>mukana</a:t>
            </a:r>
            <a:r>
              <a:rPr lang="en-US">
                <a:cs typeface="Calibri"/>
              </a:rPr>
              <a:t>. </a:t>
            </a:r>
          </a:p>
        </p:txBody>
      </p:sp>
      <p:sp>
        <p:nvSpPr>
          <p:cNvPr id="4" name="Dian numeron paikkamerkki 3">
            <a:extLst>
              <a:ext uri="{FF2B5EF4-FFF2-40B4-BE49-F238E27FC236}">
                <a16:creationId xmlns:a16="http://schemas.microsoft.com/office/drawing/2014/main" id="{4880CC39-F2B5-E5CC-CCAA-0E94B40F7EF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73324-18FC-400E-BC23-544EAD0AAD6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44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Ideointiin on hyvä orientoitua lyhyellä, parin minuutin parikeskustelulla. </a:t>
            </a:r>
            <a:r>
              <a:rPr lang="fi-FI" b="1" dirty="0"/>
              <a:t>Pariporinat voidaan purkaa yhdessä eli kukin pari kertoo vuorollaan mistä he keskustelivat. </a:t>
            </a:r>
            <a:r>
              <a:rPr lang="fi-FI" dirty="0"/>
              <a:t>On myös ok, jos ideoita ei tällä kertaa synny. On kuitenkin tärkeää, että asukkaat tietävät miten he voivat vaikuttaa. </a:t>
            </a:r>
          </a:p>
        </p:txBody>
      </p:sp>
      <p:sp>
        <p:nvSpPr>
          <p:cNvPr id="4" name="Dian numeron paikkamerkki 3"/>
          <p:cNvSpPr>
            <a:spLocks noGrp="1"/>
          </p:cNvSpPr>
          <p:nvPr>
            <p:ph type="sldNum" sz="quarter" idx="5"/>
          </p:nvPr>
        </p:nvSpPr>
        <p:spPr/>
        <p:txBody>
          <a:bodyPr/>
          <a:lstStyle/>
          <a:p>
            <a:fld id="{55173324-18FC-400E-BC23-544EAD0AAD6D}" type="slidenum">
              <a:rPr lang="fi-FI" smtClean="0"/>
              <a:t>13</a:t>
            </a:fld>
            <a:endParaRPr lang="fi-FI"/>
          </a:p>
        </p:txBody>
      </p:sp>
    </p:spTree>
    <p:extLst>
      <p:ext uri="{BB962C8B-B14F-4D97-AF65-F5344CB8AC3E}">
        <p14:creationId xmlns:p14="http://schemas.microsoft.com/office/powerpoint/2010/main" val="235832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261FA-ED7E-9142-DA8A-056C60E1E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EBBFE-8B93-B7D0-46BC-6483C51E8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6C4E1-EF34-EFDF-E46B-E1BD1F19F2F1}"/>
              </a:ext>
            </a:extLst>
          </p:cNvPr>
          <p:cNvSpPr>
            <a:spLocks noGrp="1"/>
          </p:cNvSpPr>
          <p:nvPr>
            <p:ph type="body" idx="1"/>
          </p:nvPr>
        </p:nvSpPr>
        <p:spPr/>
        <p:txBody>
          <a:bodyPr/>
          <a:lstStyle/>
          <a:p>
            <a:r>
              <a:rPr lang="en-US" dirty="0" err="1">
                <a:cs typeface="Calibri"/>
              </a:rPr>
              <a:t>Seuraavaksi</a:t>
            </a:r>
            <a:r>
              <a:rPr lang="en-US" dirty="0">
                <a:cs typeface="Calibri"/>
              </a:rPr>
              <a:t> </a:t>
            </a:r>
            <a:r>
              <a:rPr lang="en-US" dirty="0" err="1">
                <a:cs typeface="Calibri"/>
              </a:rPr>
              <a:t>käymme</a:t>
            </a:r>
            <a:r>
              <a:rPr lang="en-US" dirty="0">
                <a:cs typeface="Calibri"/>
              </a:rPr>
              <a:t> </a:t>
            </a:r>
            <a:r>
              <a:rPr lang="en-US" dirty="0" err="1">
                <a:cs typeface="Calibri"/>
              </a:rPr>
              <a:t>läpi</a:t>
            </a:r>
            <a:r>
              <a:rPr lang="en-US" dirty="0">
                <a:cs typeface="Calibri"/>
              </a:rPr>
              <a:t>, </a:t>
            </a:r>
            <a:r>
              <a:rPr lang="en-US" dirty="0" err="1">
                <a:cs typeface="Calibri"/>
              </a:rPr>
              <a:t>mitä</a:t>
            </a:r>
            <a:r>
              <a:rPr lang="en-US" dirty="0">
                <a:cs typeface="Calibri"/>
              </a:rPr>
              <a:t> </a:t>
            </a:r>
            <a:r>
              <a:rPr lang="en-US" dirty="0" err="1">
                <a:cs typeface="Calibri"/>
              </a:rPr>
              <a:t>tulee</a:t>
            </a:r>
            <a:r>
              <a:rPr lang="en-US" dirty="0">
                <a:cs typeface="Calibri"/>
              </a:rPr>
              <a:t> </a:t>
            </a:r>
            <a:r>
              <a:rPr lang="en-US" dirty="0" err="1">
                <a:cs typeface="Calibri"/>
              </a:rPr>
              <a:t>huomioida</a:t>
            </a:r>
            <a:r>
              <a:rPr lang="en-US" dirty="0">
                <a:cs typeface="Calibri"/>
              </a:rPr>
              <a:t> </a:t>
            </a:r>
            <a:r>
              <a:rPr lang="en-US" dirty="0" err="1">
                <a:cs typeface="Calibri"/>
              </a:rPr>
              <a:t>ennenkuin</a:t>
            </a:r>
            <a:r>
              <a:rPr lang="en-US" dirty="0">
                <a:cs typeface="Calibri"/>
              </a:rPr>
              <a:t> </a:t>
            </a:r>
            <a:r>
              <a:rPr lang="en-US" dirty="0" err="1">
                <a:cs typeface="Calibri"/>
              </a:rPr>
              <a:t>voimme</a:t>
            </a:r>
            <a:r>
              <a:rPr lang="en-US" dirty="0">
                <a:cs typeface="Calibri"/>
              </a:rPr>
              <a:t> </a:t>
            </a:r>
            <a:r>
              <a:rPr lang="en-US" dirty="0" err="1">
                <a:cs typeface="Calibri"/>
              </a:rPr>
              <a:t>jättää</a:t>
            </a:r>
            <a:r>
              <a:rPr lang="en-US" dirty="0">
                <a:cs typeface="Calibri"/>
              </a:rPr>
              <a:t> </a:t>
            </a:r>
            <a:r>
              <a:rPr lang="en-US" dirty="0" err="1">
                <a:cs typeface="Calibri"/>
              </a:rPr>
              <a:t>ideoita</a:t>
            </a:r>
            <a:r>
              <a:rPr lang="en-US" dirty="0">
                <a:cs typeface="Calibri"/>
              </a:rPr>
              <a:t>. </a:t>
            </a:r>
            <a:r>
              <a:rPr lang="en-US" dirty="0" err="1">
                <a:cs typeface="Calibri"/>
              </a:rPr>
              <a:t>Ideoita</a:t>
            </a:r>
            <a:r>
              <a:rPr lang="en-US" dirty="0">
                <a:cs typeface="Calibri"/>
              </a:rPr>
              <a:t> </a:t>
            </a:r>
            <a:r>
              <a:rPr lang="en-US" dirty="0" err="1">
                <a:cs typeface="Calibri"/>
              </a:rPr>
              <a:t>saa</a:t>
            </a:r>
            <a:r>
              <a:rPr lang="en-US" dirty="0">
                <a:cs typeface="Calibri"/>
              </a:rPr>
              <a:t> </a:t>
            </a:r>
            <a:r>
              <a:rPr lang="en-US" dirty="0" err="1">
                <a:cs typeface="Calibri"/>
              </a:rPr>
              <a:t>jättää</a:t>
            </a:r>
            <a:r>
              <a:rPr lang="en-US" dirty="0">
                <a:cs typeface="Calibri"/>
              </a:rPr>
              <a:t> </a:t>
            </a:r>
            <a:r>
              <a:rPr lang="en-US" dirty="0" err="1">
                <a:cs typeface="Calibri"/>
              </a:rPr>
              <a:t>kaikki</a:t>
            </a:r>
            <a:r>
              <a:rPr lang="en-US" dirty="0">
                <a:cs typeface="Calibri"/>
              </a:rPr>
              <a:t> </a:t>
            </a:r>
            <a:r>
              <a:rPr lang="en-US" dirty="0" err="1">
                <a:cs typeface="Calibri"/>
              </a:rPr>
              <a:t>asukkaat</a:t>
            </a:r>
            <a:r>
              <a:rPr lang="en-US" dirty="0">
                <a:cs typeface="Calibri"/>
              </a:rPr>
              <a:t>.</a:t>
            </a:r>
          </a:p>
        </p:txBody>
      </p:sp>
      <p:sp>
        <p:nvSpPr>
          <p:cNvPr id="4" name="Slide Number Placeholder 3">
            <a:extLst>
              <a:ext uri="{FF2B5EF4-FFF2-40B4-BE49-F238E27FC236}">
                <a16:creationId xmlns:a16="http://schemas.microsoft.com/office/drawing/2014/main" id="{213CC005-117A-6B10-1938-6D6D1DD7D2EE}"/>
              </a:ext>
            </a:extLst>
          </p:cNvPr>
          <p:cNvSpPr>
            <a:spLocks noGrp="1"/>
          </p:cNvSpPr>
          <p:nvPr>
            <p:ph type="sldNum" sz="quarter" idx="5"/>
          </p:nvPr>
        </p:nvSpPr>
        <p:spPr/>
        <p:txBody>
          <a:bodyPr/>
          <a:lstStyle/>
          <a:p>
            <a:fld id="{55173324-18FC-400E-BC23-544EAD0AAD6D}" type="slidenum">
              <a:rPr lang="fi-FI" smtClean="0"/>
              <a:t>14</a:t>
            </a:fld>
            <a:endParaRPr lang="fi-FI"/>
          </a:p>
        </p:txBody>
      </p:sp>
    </p:spTree>
    <p:extLst>
      <p:ext uri="{BB962C8B-B14F-4D97-AF65-F5344CB8AC3E}">
        <p14:creationId xmlns:p14="http://schemas.microsoft.com/office/powerpoint/2010/main" val="4149590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Käydäänpä katsomassa yhdessä OmaLahti-osallisuussivustoa: www.omalahti.fi</a:t>
            </a:r>
          </a:p>
          <a:p>
            <a:pPr marL="171450" indent="-171450">
              <a:buFont typeface="Arial" panose="020B0604020202020204" pitchFamily="34" charset="0"/>
              <a:buChar char="•"/>
            </a:pPr>
            <a:r>
              <a:rPr lang="fi-FI" dirty="0"/>
              <a:t>Sivuja voi käyttää myös eri kielisinä; voit valita myös englannin, ukrainan, venäjän, arabian tai ruotsin etusivulta!</a:t>
            </a:r>
          </a:p>
          <a:p>
            <a:pPr marL="171450" indent="-171450">
              <a:buFont typeface="Arial" panose="020B0604020202020204" pitchFamily="34" charset="0"/>
              <a:buChar char="•"/>
            </a:pPr>
            <a:r>
              <a:rPr lang="fi-FI" dirty="0"/>
              <a:t>Kaikki ideat julkaistaan OmaLahti-sivustolla ja niitä voi käydä lukemassa kevään aikana myös ilman kirjautumista.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Ideoiden jättäjien kesken arvotaan kaksi 50 euron arvoista lahjakorttia kaupungin kulttuuripalveluihin; </a:t>
            </a:r>
            <a:r>
              <a:rPr lang="en-US" dirty="0">
                <a:cs typeface="Calibri"/>
              </a:rPr>
              <a:t>Alle 13-vuotiaat </a:t>
            </a:r>
            <a:r>
              <a:rPr lang="en-US" dirty="0" err="1">
                <a:cs typeface="Calibri"/>
              </a:rPr>
              <a:t>eivät</a:t>
            </a:r>
            <a:r>
              <a:rPr lang="en-US" dirty="0">
                <a:cs typeface="Calibri"/>
              </a:rPr>
              <a:t> </a:t>
            </a:r>
            <a:r>
              <a:rPr lang="en-US" dirty="0" err="1">
                <a:cs typeface="Calibri"/>
              </a:rPr>
              <a:t>voi</a:t>
            </a:r>
            <a:r>
              <a:rPr lang="en-US" dirty="0">
                <a:cs typeface="Calibri"/>
              </a:rPr>
              <a:t> </a:t>
            </a:r>
            <a:r>
              <a:rPr lang="en-US" dirty="0" err="1">
                <a:cs typeface="Calibri"/>
              </a:rPr>
              <a:t>osallistua</a:t>
            </a:r>
            <a:r>
              <a:rPr lang="en-US" dirty="0">
                <a:cs typeface="Calibri"/>
              </a:rPr>
              <a:t> </a:t>
            </a:r>
            <a:r>
              <a:rPr lang="en-US" dirty="0" err="1">
                <a:cs typeface="Calibri"/>
              </a:rPr>
              <a:t>lahjakorttien</a:t>
            </a:r>
            <a:r>
              <a:rPr lang="en-US" dirty="0">
                <a:cs typeface="Calibri"/>
              </a:rPr>
              <a:t> </a:t>
            </a:r>
            <a:r>
              <a:rPr lang="en-US" dirty="0" err="1">
                <a:cs typeface="Calibri"/>
              </a:rPr>
              <a:t>arvontaan</a:t>
            </a:r>
            <a:r>
              <a:rPr lang="en-US" dirty="0">
                <a:cs typeface="Calibri"/>
              </a:rPr>
              <a:t>, </a:t>
            </a:r>
            <a:r>
              <a:rPr lang="en-US" dirty="0" err="1">
                <a:cs typeface="Calibri"/>
              </a:rPr>
              <a:t>koska</a:t>
            </a:r>
            <a:r>
              <a:rPr lang="en-US" dirty="0">
                <a:cs typeface="Calibri"/>
              </a:rPr>
              <a:t> </a:t>
            </a:r>
            <a:r>
              <a:rPr lang="en-US" dirty="0" err="1">
                <a:cs typeface="Calibri"/>
              </a:rPr>
              <a:t>heidän</a:t>
            </a:r>
            <a:r>
              <a:rPr lang="en-US" dirty="0">
                <a:cs typeface="Calibri"/>
              </a:rPr>
              <a:t> </a:t>
            </a:r>
            <a:r>
              <a:rPr lang="en-US" dirty="0" err="1">
                <a:cs typeface="Calibri"/>
              </a:rPr>
              <a:t>yhteystietojaan</a:t>
            </a:r>
            <a:r>
              <a:rPr lang="en-US" dirty="0">
                <a:cs typeface="Calibri"/>
              </a:rPr>
              <a:t> </a:t>
            </a:r>
            <a:r>
              <a:rPr lang="en-US" dirty="0" err="1">
                <a:cs typeface="Calibri"/>
              </a:rPr>
              <a:t>ei</a:t>
            </a:r>
            <a:r>
              <a:rPr lang="en-US" dirty="0">
                <a:cs typeface="Calibri"/>
              </a:rPr>
              <a:t> </a:t>
            </a:r>
            <a:r>
              <a:rPr lang="en-US" dirty="0" err="1">
                <a:cs typeface="Calibri"/>
              </a:rPr>
              <a:t>voida</a:t>
            </a:r>
            <a:r>
              <a:rPr lang="en-US" dirty="0">
                <a:cs typeface="Calibri"/>
              </a:rPr>
              <a:t> </a:t>
            </a:r>
            <a:r>
              <a:rPr lang="en-US" dirty="0" err="1">
                <a:cs typeface="Calibri"/>
              </a:rPr>
              <a:t>kerätä</a:t>
            </a:r>
            <a:r>
              <a:rPr lang="en-US" dirty="0">
                <a:cs typeface="Calibri"/>
              </a:rPr>
              <a:t> </a:t>
            </a:r>
            <a:r>
              <a:rPr lang="en-US" dirty="0" err="1">
                <a:cs typeface="Calibri"/>
              </a:rPr>
              <a:t>lakisyistä</a:t>
            </a:r>
            <a:r>
              <a:rPr lang="en-US" dirty="0">
                <a:cs typeface="Calibri"/>
              </a:rPr>
              <a:t>.</a:t>
            </a:r>
            <a:endParaRPr lang="fi-FI" dirty="0"/>
          </a:p>
          <a:p>
            <a:pPr marL="171450" indent="-171450">
              <a:buFont typeface="Arial" panose="020B0604020202020204" pitchFamily="34" charset="0"/>
              <a:buChar char="•"/>
            </a:pPr>
            <a:r>
              <a:rPr lang="fi-FI" dirty="0"/>
              <a:t>Yhteiskehittämisvaiheessa ideoita voi peukuttaa ja kommentoida, mikäli olet kirjautunut käyttäjäksi sivulla.</a:t>
            </a:r>
          </a:p>
          <a:p>
            <a:pPr marL="171450" indent="-171450">
              <a:buFont typeface="Arial" panose="020B0604020202020204" pitchFamily="34" charset="0"/>
              <a:buChar char="•"/>
            </a:pPr>
            <a:r>
              <a:rPr lang="fi-FI" dirty="0"/>
              <a:t>Äänestysvaiheessa ideoita äänestetään samalla tapaa kirjautumalla sivuille ja äänet antamalla OSBU 2025 –alueilla.</a:t>
            </a:r>
          </a:p>
        </p:txBody>
      </p:sp>
      <p:sp>
        <p:nvSpPr>
          <p:cNvPr id="4" name="Dian numeron paikkamerkki 3"/>
          <p:cNvSpPr>
            <a:spLocks noGrp="1"/>
          </p:cNvSpPr>
          <p:nvPr>
            <p:ph type="sldNum" sz="quarter" idx="5"/>
          </p:nvPr>
        </p:nvSpPr>
        <p:spPr/>
        <p:txBody>
          <a:bodyPr/>
          <a:lstStyle/>
          <a:p>
            <a:fld id="{55173324-18FC-400E-BC23-544EAD0AAD6D}" type="slidenum">
              <a:rPr lang="fi-FI" smtClean="0"/>
              <a:t>15</a:t>
            </a:fld>
            <a:endParaRPr lang="fi-FI"/>
          </a:p>
        </p:txBody>
      </p:sp>
    </p:spTree>
    <p:extLst>
      <p:ext uri="{BB962C8B-B14F-4D97-AF65-F5344CB8AC3E}">
        <p14:creationId xmlns:p14="http://schemas.microsoft.com/office/powerpoint/2010/main" val="140619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BFC4-F4E1-F677-88BA-028F73DBC72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1565E2B-673E-5908-4EB4-CAA6DA4BDF9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0E64145-928F-B09A-DAB7-F4CE2BD5C4D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Mene www.omalahti.fi -verkko-osoitteeseen laitteellasi, jossa on netti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1. Hyväksy ensin evästeet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Voit valita myös kielen oikealta alhaalta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2. Rekisteröidy käyttäjäksi tai kirjaudu sisään google-, </a:t>
            </a:r>
            <a:r>
              <a:rPr lang="fi-FI" dirty="0" err="1"/>
              <a:t>facebook</a:t>
            </a:r>
            <a:r>
              <a:rPr lang="fi-FI" dirty="0"/>
              <a:t>-tunnuksilla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Jos rekisteröidyit käyttäjäksi niin kirjaudu aina sisään tunnuksillasi, kun haluat osallistua sivustolla; voit myös osallistua kaupungin kyselyihin ja muihin kehittämisprojekteihin jatkossa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Voit myös selailla sivun projekteja, tapahtumia ja tietoa ilman kirjautumista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err="1"/>
              <a:t>Osbu</a:t>
            </a:r>
            <a:r>
              <a:rPr lang="fi-FI" dirty="0"/>
              <a:t>-sivulta sekä Osallistu ja vaikuta –projekteista löydät OSBU 2025 alueelliset kyselyt, ideat ja myöhemmin äänestyksen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Kysy neuvoa, jos olet epävarma</a:t>
            </a:r>
            <a:endParaRPr lang="en-US" dirty="0"/>
          </a:p>
        </p:txBody>
      </p:sp>
      <p:sp>
        <p:nvSpPr>
          <p:cNvPr id="4" name="Dian numeron paikkamerkki 3">
            <a:extLst>
              <a:ext uri="{FF2B5EF4-FFF2-40B4-BE49-F238E27FC236}">
                <a16:creationId xmlns:a16="http://schemas.microsoft.com/office/drawing/2014/main" id="{4F29CCE3-7266-CFEB-ABEF-327131EC1111}"/>
              </a:ext>
            </a:extLst>
          </p:cNvPr>
          <p:cNvSpPr>
            <a:spLocks noGrp="1"/>
          </p:cNvSpPr>
          <p:nvPr>
            <p:ph type="sldNum" sz="quarter" idx="5"/>
          </p:nvPr>
        </p:nvSpPr>
        <p:spPr/>
        <p:txBody>
          <a:bodyPr/>
          <a:lstStyle/>
          <a:p>
            <a:fld id="{55173324-18FC-400E-BC23-544EAD0AAD6D}" type="slidenum">
              <a:rPr lang="fi-FI" smtClean="0"/>
              <a:t>16</a:t>
            </a:fld>
            <a:endParaRPr lang="fi-FI"/>
          </a:p>
        </p:txBody>
      </p:sp>
    </p:spTree>
    <p:extLst>
      <p:ext uri="{BB962C8B-B14F-4D97-AF65-F5344CB8AC3E}">
        <p14:creationId xmlns:p14="http://schemas.microsoft.com/office/powerpoint/2010/main" val="183098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Tarkoituksemme on ideoida ja pohtia yhdessä esim. </a:t>
            </a:r>
          </a:p>
          <a:p>
            <a:pPr marL="628650" lvl="1" indent="-171450">
              <a:buFont typeface="Arial" panose="020B0604020202020204" pitchFamily="34" charset="0"/>
              <a:buChar char="•"/>
            </a:pPr>
            <a:r>
              <a:rPr lang="fi-FI" dirty="0"/>
              <a:t>Millaista tekemistä meidän alueella kaivattaisiin esim. lapsille ja nuorille? Olisiko ideat kaupungin toteutettavissa ja maksaisiko idea alle 40 000 euroa?</a:t>
            </a:r>
          </a:p>
          <a:p>
            <a:pPr marL="628650" lvl="1" indent="-171450">
              <a:buFont typeface="Arial" panose="020B0604020202020204" pitchFamily="34" charset="0"/>
              <a:buChar char="•"/>
            </a:pPr>
            <a:r>
              <a:rPr lang="fi-FI" dirty="0"/>
              <a:t>Mitä teet vapaa-ajalla, kesällä ja talvella?</a:t>
            </a:r>
          </a:p>
          <a:p>
            <a:pPr marL="628650" lvl="1" indent="-171450">
              <a:buFont typeface="Arial" panose="020B0604020202020204" pitchFamily="34" charset="0"/>
              <a:buChar char="•"/>
            </a:pPr>
            <a:r>
              <a:rPr lang="fi-FI" dirty="0"/>
              <a:t>Millaisia asioita olisi kiva saada koulun tai vapaa-ajanviettoalueille? Puuttuuko jotakin?</a:t>
            </a:r>
          </a:p>
          <a:p>
            <a:pPr marL="628650" lvl="1" indent="-171450">
              <a:buFont typeface="Arial" panose="020B0604020202020204" pitchFamily="34" charset="0"/>
              <a:buChar char="•"/>
            </a:pPr>
            <a:r>
              <a:rPr lang="fi-FI" dirty="0"/>
              <a:t>Millaisia tapahtumia ja toimintaa kaupunki voisi järjestää? </a:t>
            </a:r>
          </a:p>
          <a:p>
            <a:pPr marL="628650" lvl="1" indent="-171450">
              <a:buFont typeface="Arial" panose="020B0604020202020204" pitchFamily="34" charset="0"/>
              <a:buChar char="•"/>
            </a:pPr>
            <a:r>
              <a:rPr lang="fi-FI" dirty="0"/>
              <a:t>Voisiko ideasi liittyä harrastuksiin, tiloihin, välineisiin, kerhoihin? </a:t>
            </a:r>
          </a:p>
          <a:p>
            <a:pPr marL="628650" lvl="1" indent="-171450">
              <a:buFont typeface="Arial" panose="020B0604020202020204" pitchFamily="34" charset="0"/>
              <a:buChar char="•"/>
            </a:pPr>
            <a:r>
              <a:rPr lang="fi-FI" dirty="0"/>
              <a:t>Voisiko idean toteuttaa kaikilla Lahden alueilla, kouluissa, liikuntapaikoissa, nuorisotiloilla jne.?</a:t>
            </a:r>
          </a:p>
          <a:p>
            <a:pPr marL="171450" lvl="0" indent="-171450">
              <a:buFont typeface="Arial" panose="020B0604020202020204" pitchFamily="34" charset="0"/>
              <a:buChar char="•"/>
            </a:pPr>
            <a:r>
              <a:rPr lang="fi-FI" dirty="0"/>
              <a:t>Ne, jotka haluavat jättää idean yksin tai parin kanssa nostakaa kätenne niin tuon teille täytettävän ideointipaperin (huomioi suuralue)</a:t>
            </a:r>
          </a:p>
          <a:p>
            <a:pPr marL="171450" lvl="0" indent="-171450">
              <a:buFont typeface="Arial" panose="020B0604020202020204" pitchFamily="34" charset="0"/>
              <a:buChar char="•"/>
            </a:pPr>
            <a:r>
              <a:rPr lang="fi-FI" dirty="0"/>
              <a:t>Yhdessä olemme päättäneet jättää ideat siten, että ohjaaja tai vanhempi vie ideanne omalahti.fi –sivustolle omalla nimellään ja kertoo teille, mitä ideoillenne kuuluu keväällä.</a:t>
            </a:r>
          </a:p>
          <a:p>
            <a:pPr marL="171450" lvl="0" indent="-171450">
              <a:buFont typeface="Arial" panose="020B0604020202020204" pitchFamily="34" charset="0"/>
              <a:buChar char="•"/>
            </a:pPr>
            <a:r>
              <a:rPr lang="fi-FI" dirty="0"/>
              <a:t>Kiitos hienosta ideointituokiosta ja upeista ideoista! Katsotaan, mitä niille tapahtuu ja pääsemmekö äänestämään toukokuussa ideoista.</a:t>
            </a:r>
          </a:p>
          <a:p>
            <a:pPr marL="171450" lvl="0" indent="-171450">
              <a:buFont typeface="Arial" panose="020B0604020202020204" pitchFamily="34" charset="0"/>
              <a:buChar char="•"/>
            </a:pPr>
            <a:r>
              <a:rPr lang="fi-FI" dirty="0"/>
              <a:t>Ohjaaja kerää kaikki lomakkeet ideointiaikana ja toimittaa ne kirjaston/Lahti-Pisteen/koulun kautta eteenpäin</a:t>
            </a:r>
          </a:p>
        </p:txBody>
      </p:sp>
      <p:sp>
        <p:nvSpPr>
          <p:cNvPr id="4" name="Dian numeron paikkamerkki 3"/>
          <p:cNvSpPr>
            <a:spLocks noGrp="1"/>
          </p:cNvSpPr>
          <p:nvPr>
            <p:ph type="sldNum" sz="quarter" idx="5"/>
          </p:nvPr>
        </p:nvSpPr>
        <p:spPr/>
        <p:txBody>
          <a:bodyPr/>
          <a:lstStyle/>
          <a:p>
            <a:fld id="{55173324-18FC-400E-BC23-544EAD0AAD6D}" type="slidenum">
              <a:rPr lang="fi-FI" smtClean="0"/>
              <a:t>17</a:t>
            </a:fld>
            <a:endParaRPr lang="fi-FI"/>
          </a:p>
        </p:txBody>
      </p:sp>
    </p:spTree>
    <p:extLst>
      <p:ext uri="{BB962C8B-B14F-4D97-AF65-F5344CB8AC3E}">
        <p14:creationId xmlns:p14="http://schemas.microsoft.com/office/powerpoint/2010/main" val="328549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Lyhyt video Lahden </a:t>
            </a:r>
            <a:r>
              <a:rPr lang="fi-FI" dirty="0" err="1"/>
              <a:t>osbusta</a:t>
            </a:r>
            <a:r>
              <a:rPr lang="fi-FI" dirty="0"/>
              <a:t>.</a:t>
            </a:r>
          </a:p>
        </p:txBody>
      </p:sp>
      <p:sp>
        <p:nvSpPr>
          <p:cNvPr id="4" name="Dian numeron paikkamerkki 3"/>
          <p:cNvSpPr>
            <a:spLocks noGrp="1"/>
          </p:cNvSpPr>
          <p:nvPr>
            <p:ph type="sldNum" sz="quarter" idx="5"/>
          </p:nvPr>
        </p:nvSpPr>
        <p:spPr/>
        <p:txBody>
          <a:bodyPr/>
          <a:lstStyle/>
          <a:p>
            <a:fld id="{55173324-18FC-400E-BC23-544EAD0AAD6D}" type="slidenum">
              <a:rPr lang="fi-FI" smtClean="0"/>
              <a:t>2</a:t>
            </a:fld>
            <a:endParaRPr lang="fi-FI"/>
          </a:p>
        </p:txBody>
      </p:sp>
    </p:spTree>
    <p:extLst>
      <p:ext uri="{BB962C8B-B14F-4D97-AF65-F5344CB8AC3E}">
        <p14:creationId xmlns:p14="http://schemas.microsoft.com/office/powerpoint/2010/main" val="410407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Lahden </a:t>
            </a:r>
            <a:r>
              <a:rPr lang="en-US" dirty="0" err="1">
                <a:cs typeface="Calibri"/>
              </a:rPr>
              <a:t>OSBUssa</a:t>
            </a:r>
            <a:r>
              <a:rPr lang="en-US" dirty="0">
                <a:cs typeface="Calibri"/>
              </a:rPr>
              <a:t> on </a:t>
            </a:r>
            <a:r>
              <a:rPr lang="en-US" dirty="0" err="1">
                <a:cs typeface="Calibri"/>
              </a:rPr>
              <a:t>kolme</a:t>
            </a:r>
            <a:r>
              <a:rPr lang="en-US" dirty="0">
                <a:cs typeface="Calibri"/>
              </a:rPr>
              <a:t> (3) </a:t>
            </a:r>
            <a:r>
              <a:rPr lang="en-US" dirty="0" err="1">
                <a:cs typeface="Calibri"/>
              </a:rPr>
              <a:t>vaihetta</a:t>
            </a:r>
            <a:r>
              <a:rPr lang="en-US" dirty="0">
                <a:cs typeface="Calibri"/>
              </a:rPr>
              <a:t>, </a:t>
            </a:r>
            <a:r>
              <a:rPr lang="en-US" dirty="0" err="1">
                <a:cs typeface="Calibri"/>
              </a:rPr>
              <a:t>jotka</a:t>
            </a:r>
            <a:r>
              <a:rPr lang="en-US" dirty="0">
                <a:cs typeface="Calibri"/>
              </a:rPr>
              <a:t> </a:t>
            </a:r>
            <a:r>
              <a:rPr lang="en-US" dirty="0" err="1">
                <a:cs typeface="Calibri"/>
              </a:rPr>
              <a:t>käymme</a:t>
            </a:r>
            <a:r>
              <a:rPr lang="en-US" dirty="0">
                <a:cs typeface="Calibri"/>
              </a:rPr>
              <a:t> </a:t>
            </a:r>
            <a:r>
              <a:rPr lang="en-US" dirty="0" err="1">
                <a:cs typeface="Calibri"/>
              </a:rPr>
              <a:t>läpi</a:t>
            </a:r>
            <a:endParaRPr lang="en-US" dirty="0">
              <a:cs typeface="Calibri"/>
            </a:endParaRPr>
          </a:p>
          <a:p>
            <a:pPr marL="171450" indent="-171450">
              <a:buFont typeface="Arial"/>
              <a:buChar char="•"/>
            </a:pPr>
            <a:r>
              <a:rPr lang="en-US" dirty="0" err="1">
                <a:cs typeface="Calibri"/>
              </a:rPr>
              <a:t>Ideoiden</a:t>
            </a:r>
            <a:r>
              <a:rPr lang="en-US" dirty="0">
                <a:cs typeface="Calibri"/>
              </a:rPr>
              <a:t> </a:t>
            </a:r>
            <a:r>
              <a:rPr lang="en-US" dirty="0" err="1">
                <a:cs typeface="Calibri"/>
              </a:rPr>
              <a:t>arviointi</a:t>
            </a:r>
            <a:r>
              <a:rPr lang="en-US" dirty="0">
                <a:cs typeface="Calibri"/>
              </a:rPr>
              <a:t>, </a:t>
            </a:r>
            <a:r>
              <a:rPr lang="en-US" dirty="0" err="1">
                <a:cs typeface="Calibri"/>
              </a:rPr>
              <a:t>eli</a:t>
            </a:r>
            <a:r>
              <a:rPr lang="en-US" dirty="0">
                <a:cs typeface="Calibri"/>
              </a:rPr>
              <a:t> </a:t>
            </a:r>
            <a:r>
              <a:rPr lang="en-US" dirty="0" err="1">
                <a:cs typeface="Calibri"/>
              </a:rPr>
              <a:t>miten</a:t>
            </a:r>
            <a:r>
              <a:rPr lang="en-US" dirty="0">
                <a:cs typeface="Calibri"/>
              </a:rPr>
              <a:t> </a:t>
            </a:r>
            <a:r>
              <a:rPr lang="en-US" dirty="0" err="1">
                <a:cs typeface="Calibri"/>
              </a:rPr>
              <a:t>kaupungin</a:t>
            </a:r>
            <a:r>
              <a:rPr lang="en-US" dirty="0">
                <a:cs typeface="Calibri"/>
              </a:rPr>
              <a:t> </a:t>
            </a:r>
            <a:r>
              <a:rPr lang="en-US" dirty="0" err="1">
                <a:cs typeface="Calibri"/>
              </a:rPr>
              <a:t>työntekijät</a:t>
            </a:r>
            <a:r>
              <a:rPr lang="en-US" dirty="0">
                <a:cs typeface="Calibri"/>
              </a:rPr>
              <a:t> </a:t>
            </a:r>
            <a:r>
              <a:rPr lang="en-US" dirty="0" err="1">
                <a:cs typeface="Calibri"/>
              </a:rPr>
              <a:t>arvioivat</a:t>
            </a:r>
            <a:r>
              <a:rPr lang="en-US" dirty="0">
                <a:cs typeface="Calibri"/>
              </a:rPr>
              <a:t> </a:t>
            </a:r>
            <a:r>
              <a:rPr lang="en-US" dirty="0" err="1">
                <a:cs typeface="Calibri"/>
              </a:rPr>
              <a:t>ideoita</a:t>
            </a:r>
            <a:r>
              <a:rPr lang="en-US" dirty="0">
                <a:cs typeface="Calibri"/>
              </a:rPr>
              <a:t> </a:t>
            </a:r>
            <a:r>
              <a:rPr lang="en-US" dirty="0" err="1">
                <a:cs typeface="Calibri"/>
              </a:rPr>
              <a:t>asukkaiden</a:t>
            </a:r>
            <a:r>
              <a:rPr lang="en-US" dirty="0">
                <a:cs typeface="Calibri"/>
              </a:rPr>
              <a:t> </a:t>
            </a:r>
            <a:r>
              <a:rPr lang="en-US" dirty="0" err="1">
                <a:cs typeface="Calibri"/>
              </a:rPr>
              <a:t>ideat</a:t>
            </a:r>
            <a:r>
              <a:rPr lang="en-US" dirty="0">
                <a:cs typeface="Calibri"/>
              </a:rPr>
              <a:t>?</a:t>
            </a:r>
          </a:p>
          <a:p>
            <a:pPr marL="171450" indent="-171450">
              <a:buFont typeface="Arial"/>
              <a:buChar char="•"/>
            </a:pPr>
            <a:r>
              <a:rPr lang="en-US" dirty="0" err="1">
                <a:cs typeface="Calibri"/>
              </a:rPr>
              <a:t>Ideoiden</a:t>
            </a:r>
            <a:r>
              <a:rPr lang="en-US" dirty="0">
                <a:cs typeface="Calibri"/>
              </a:rPr>
              <a:t> </a:t>
            </a:r>
            <a:r>
              <a:rPr lang="en-US" dirty="0" err="1">
                <a:cs typeface="Calibri"/>
              </a:rPr>
              <a:t>jättäminen</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5173324-18FC-400E-BC23-544EAD0AAD6D}" type="slidenum">
              <a:rPr lang="fi-FI" smtClean="0"/>
              <a:t>3</a:t>
            </a:fld>
            <a:endParaRPr lang="fi-FI"/>
          </a:p>
        </p:txBody>
      </p:sp>
    </p:spTree>
    <p:extLst>
      <p:ext uri="{BB962C8B-B14F-4D97-AF65-F5344CB8AC3E}">
        <p14:creationId xmlns:p14="http://schemas.microsoft.com/office/powerpoint/2010/main" val="268107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4</a:t>
            </a:fld>
            <a:endParaRPr lang="fi-FI"/>
          </a:p>
        </p:txBody>
      </p:sp>
    </p:spTree>
    <p:extLst>
      <p:ext uri="{BB962C8B-B14F-4D97-AF65-F5344CB8AC3E}">
        <p14:creationId xmlns:p14="http://schemas.microsoft.com/office/powerpoint/2010/main" val="55813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Tiesitkö, että Vesijärven jäärata, lainattavat retkiluistimet ja potkurit ovat OSBU-ideoita?  </a:t>
            </a:r>
          </a:p>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5</a:t>
            </a:fld>
            <a:endParaRPr lang="fi-FI"/>
          </a:p>
        </p:txBody>
      </p:sp>
    </p:spTree>
    <p:extLst>
      <p:ext uri="{BB962C8B-B14F-4D97-AF65-F5344CB8AC3E}">
        <p14:creationId xmlns:p14="http://schemas.microsoft.com/office/powerpoint/2010/main" val="428901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Myös Lahden kirsikkapuisto, Venetsian ja Villähteen frisbeegolf-radat tai </a:t>
            </a:r>
            <a:r>
              <a:rPr lang="fi-FI" dirty="0" err="1"/>
              <a:t>Lanunaukion</a:t>
            </a:r>
            <a:r>
              <a:rPr lang="fi-FI" dirty="0"/>
              <a:t> sateenkaaripenkki ovat OSBU-ideoita.</a:t>
            </a:r>
          </a:p>
        </p:txBody>
      </p:sp>
      <p:sp>
        <p:nvSpPr>
          <p:cNvPr id="4" name="Dian numeron paikkamerkki 3"/>
          <p:cNvSpPr>
            <a:spLocks noGrp="1"/>
          </p:cNvSpPr>
          <p:nvPr>
            <p:ph type="sldNum" sz="quarter" idx="5"/>
          </p:nvPr>
        </p:nvSpPr>
        <p:spPr/>
        <p:txBody>
          <a:bodyPr/>
          <a:lstStyle/>
          <a:p>
            <a:fld id="{55173324-18FC-400E-BC23-544EAD0AAD6D}" type="slidenum">
              <a:rPr lang="fi-FI" smtClean="0"/>
              <a:t>6</a:t>
            </a:fld>
            <a:endParaRPr lang="fi-FI"/>
          </a:p>
        </p:txBody>
      </p:sp>
    </p:spTree>
    <p:extLst>
      <p:ext uri="{BB962C8B-B14F-4D97-AF65-F5344CB8AC3E}">
        <p14:creationId xmlns:p14="http://schemas.microsoft.com/office/powerpoint/2010/main" val="3980974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685800">
              <a:spcAft>
                <a:spcPts val="450"/>
              </a:spcAft>
              <a:defRPr/>
            </a:pPr>
            <a:r>
              <a:rPr lang="fi-FI" dirty="0" err="1">
                <a:cs typeface="Calibri"/>
              </a:rPr>
              <a:t>OSBUssa</a:t>
            </a:r>
            <a:r>
              <a:rPr lang="fi-FI" dirty="0">
                <a:cs typeface="Calibri"/>
              </a:rPr>
              <a:t> on kolme (3) eri vaihetta,</a:t>
            </a:r>
            <a:r>
              <a:rPr lang="fi-FI" b="1" dirty="0">
                <a:cs typeface="Calibri"/>
              </a:rPr>
              <a:t> sekä Toteutusvaihe, joka on vuonna 2026.</a:t>
            </a:r>
            <a:endParaRPr lang="fi-FI" b="1" dirty="0"/>
          </a:p>
          <a:p>
            <a:pPr marL="285750" indent="-285750" defTabSz="685800">
              <a:spcAft>
                <a:spcPts val="450"/>
              </a:spcAft>
              <a:buFont typeface="Arial" panose="020B0604020202020204" pitchFamily="34" charset="0"/>
              <a:buChar char="•"/>
              <a:defRPr/>
            </a:pPr>
            <a:r>
              <a:rPr lang="fi-FI" b="1" dirty="0">
                <a:cs typeface="Calibri"/>
              </a:rPr>
              <a:t>Ensimmäinen vaihe on käynnistynyt 13. Tammikuuta. </a:t>
            </a:r>
            <a:r>
              <a:rPr lang="fi-FI" dirty="0">
                <a:cs typeface="Calibri"/>
              </a:rPr>
              <a:t>Kuka tahansa lahtelainen voi osallistua ideointivaiheeseen! Alle 13-vuotiaat ideoivat yksin, ryhmässä paperilomakkeilla tai kotiväen kanssa omalahti.fi –verkkosivulla. </a:t>
            </a:r>
          </a:p>
          <a:p>
            <a:pPr marL="285750" indent="-285750" defTabSz="685800">
              <a:spcAft>
                <a:spcPts val="450"/>
              </a:spcAft>
              <a:buFont typeface="Arial" panose="020B0604020202020204" pitchFamily="34" charset="0"/>
              <a:buChar char="•"/>
              <a:defRPr/>
            </a:pPr>
            <a:r>
              <a:rPr lang="fi-FI" b="1" dirty="0">
                <a:cs typeface="Calibri"/>
              </a:rPr>
              <a:t>Toisessa vaiheessa</a:t>
            </a:r>
            <a:r>
              <a:rPr lang="fi-FI" dirty="0">
                <a:cs typeface="Calibri"/>
              </a:rPr>
              <a:t> </a:t>
            </a:r>
            <a:r>
              <a:rPr lang="fi-FI" b="1" dirty="0">
                <a:cs typeface="Calibri"/>
              </a:rPr>
              <a:t>kehitämme ideoita. </a:t>
            </a:r>
            <a:r>
              <a:rPr lang="fi-FI" dirty="0">
                <a:cs typeface="Calibri"/>
              </a:rPr>
              <a:t>Asiantuntijat käyvät läpi teidän lähettämät ideat ja arvioivat teidän puolestanne, onko kaupungin mahdollista ne toteuttaa ja kuinka paljon idean toteuttaminen maksaa. Tässä vaiheessa asukkaiden on mahdollista myös kommentoida ja kehittää ideoita OmaLahti.fi–sivustolla. Lisäksi kaupunki järjestää tarvittaessa verkkotyöpajan, jossa ideoista tehdään suunnitelmia. Jos ideassa vaikka sanotaan, että ”uimarannan parantaminen" niin voimme yhdessä miettiä, miten uimarantaa voisi parantaa ja mitä sinne tarvittaisiin. Yhteiskehittämisvaihe on myös kaikille avoin.</a:t>
            </a:r>
          </a:p>
          <a:p>
            <a:pPr marL="285750" indent="-285750" defTabSz="685800">
              <a:spcAft>
                <a:spcPts val="450"/>
              </a:spcAft>
              <a:buFont typeface="Arial" panose="020B0604020202020204" pitchFamily="34" charset="0"/>
              <a:buChar char="•"/>
              <a:defRPr/>
            </a:pPr>
            <a:r>
              <a:rPr lang="fi-FI" b="1" dirty="0">
                <a:cs typeface="Calibri"/>
              </a:rPr>
              <a:t>Kolmannessa vaiheessa äänestetään.</a:t>
            </a:r>
            <a:r>
              <a:rPr lang="fi-FI" dirty="0">
                <a:cs typeface="Calibri"/>
              </a:rPr>
              <a:t> Kaikkien meidän kaupunkilaisten lähettämistä ideoista on tehty toteutusarvioinnit ja on myös arvioitu paljon idean toteutus maksaisi. Ne jotka voidaan toteuttaa vuonna 2026 ovat äänestettävissä. Jokainen meistä voi käydä äänestämässä mieleisiään ideoita omalahti.fi -verkkosivulla, minne nyt ideointi-vaiheessa ideat jätetään. Poikkeuksena alle 13-vuotiaat äänestävät paperilomakkeilla tietosuojalain takia. Eniten ääniä saaneet ja toteutuskelpoiset ideat julkistetaan syksyllä 2025 ja toteutetaan vuonna 2026.</a:t>
            </a:r>
          </a:p>
          <a:p>
            <a:pPr marL="285750" indent="-285750" defTabSz="685800">
              <a:spcAft>
                <a:spcPts val="450"/>
              </a:spcAft>
              <a:buFont typeface="Arial" panose="020B0604020202020204" pitchFamily="34" charset="0"/>
              <a:buChar char="•"/>
              <a:defRPr/>
            </a:pPr>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73324-18FC-400E-BC23-544EAD0AAD6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3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
              <a:buChar char="•"/>
            </a:pPr>
            <a:r>
              <a:rPr lang="en-US" dirty="0" err="1">
                <a:cs typeface="Calibri"/>
              </a:rPr>
              <a:t>Toimivalta</a:t>
            </a:r>
            <a:r>
              <a:rPr lang="en-US" dirty="0">
                <a:cs typeface="Calibri"/>
              </a:rPr>
              <a:t> </a:t>
            </a:r>
            <a:r>
              <a:rPr lang="en-US" dirty="0" err="1">
                <a:cs typeface="Calibri"/>
              </a:rPr>
              <a:t>tarkoittaa</a:t>
            </a:r>
            <a:r>
              <a:rPr lang="en-US" dirty="0">
                <a:cs typeface="Calibri"/>
              </a:rPr>
              <a:t>, </a:t>
            </a:r>
            <a:r>
              <a:rPr lang="en-US" dirty="0" err="1">
                <a:cs typeface="Calibri"/>
              </a:rPr>
              <a:t>että</a:t>
            </a:r>
            <a:r>
              <a:rPr lang="en-US" dirty="0">
                <a:cs typeface="Calibri"/>
              </a:rPr>
              <a:t> </a:t>
            </a:r>
            <a:r>
              <a:rPr lang="en-US" dirty="0" err="1">
                <a:cs typeface="Calibri"/>
              </a:rPr>
              <a:t>idean</a:t>
            </a:r>
            <a:r>
              <a:rPr lang="en-US" dirty="0">
                <a:cs typeface="Calibri"/>
              </a:rPr>
              <a:t> </a:t>
            </a:r>
            <a:r>
              <a:rPr lang="en-US" dirty="0" err="1">
                <a:cs typeface="Calibri"/>
              </a:rPr>
              <a:t>tulee</a:t>
            </a:r>
            <a:r>
              <a:rPr lang="en-US" dirty="0">
                <a:cs typeface="Calibri"/>
              </a:rPr>
              <a:t> </a:t>
            </a:r>
            <a:r>
              <a:rPr lang="en-US" dirty="0" err="1">
                <a:cs typeface="Calibri"/>
              </a:rPr>
              <a:t>sijoittua</a:t>
            </a:r>
            <a:r>
              <a:rPr lang="en-US" dirty="0">
                <a:cs typeface="Calibri"/>
              </a:rPr>
              <a:t> </a:t>
            </a:r>
            <a:r>
              <a:rPr lang="en-US" dirty="0" err="1">
                <a:cs typeface="Calibri"/>
              </a:rPr>
              <a:t>esimerkiksi</a:t>
            </a:r>
            <a:r>
              <a:rPr lang="en-US" dirty="0">
                <a:cs typeface="Calibri"/>
              </a:rPr>
              <a:t> </a:t>
            </a:r>
            <a:r>
              <a:rPr lang="en-US" dirty="0" err="1">
                <a:cs typeface="Calibri"/>
              </a:rPr>
              <a:t>kaupungin</a:t>
            </a:r>
            <a:r>
              <a:rPr lang="en-US" dirty="0">
                <a:cs typeface="Calibri"/>
              </a:rPr>
              <a:t> maa-</a:t>
            </a:r>
            <a:r>
              <a:rPr lang="en-US" dirty="0" err="1">
                <a:cs typeface="Calibri"/>
              </a:rPr>
              <a:t>alueelle</a:t>
            </a:r>
            <a:r>
              <a:rPr lang="en-US" dirty="0">
                <a:cs typeface="Calibri"/>
              </a:rPr>
              <a:t>, </a:t>
            </a:r>
            <a:r>
              <a:rPr lang="en-US" dirty="0" err="1">
                <a:cs typeface="Calibri"/>
              </a:rPr>
              <a:t>kiinteistöön</a:t>
            </a:r>
            <a:r>
              <a:rPr lang="en-US" dirty="0">
                <a:cs typeface="Calibri"/>
              </a:rPr>
              <a:t> tai </a:t>
            </a:r>
            <a:r>
              <a:rPr lang="en-US" dirty="0" err="1">
                <a:cs typeface="Calibri"/>
              </a:rPr>
              <a:t>ei</a:t>
            </a:r>
            <a:r>
              <a:rPr lang="en-US" dirty="0">
                <a:cs typeface="Calibri"/>
              </a:rPr>
              <a:t> ole </a:t>
            </a:r>
            <a:r>
              <a:rPr lang="en-US" dirty="0" err="1">
                <a:cs typeface="Calibri"/>
              </a:rPr>
              <a:t>kaupallista</a:t>
            </a:r>
            <a:r>
              <a:rPr lang="en-US" dirty="0">
                <a:cs typeface="Calibri"/>
              </a:rPr>
              <a:t> </a:t>
            </a:r>
            <a:r>
              <a:rPr lang="en-US" dirty="0" err="1">
                <a:cs typeface="Calibri"/>
              </a:rPr>
              <a:t>toimintaa</a:t>
            </a:r>
            <a:r>
              <a:rPr lang="en-US" dirty="0">
                <a:cs typeface="Calibri"/>
              </a:rPr>
              <a:t>, </a:t>
            </a:r>
            <a:r>
              <a:rPr lang="en-US" dirty="0" err="1">
                <a:cs typeface="Calibri"/>
              </a:rPr>
              <a:t>kuten</a:t>
            </a:r>
            <a:r>
              <a:rPr lang="en-US" dirty="0">
                <a:cs typeface="Calibri"/>
              </a:rPr>
              <a:t> </a:t>
            </a:r>
            <a:r>
              <a:rPr lang="en-US" dirty="0" err="1">
                <a:cs typeface="Calibri"/>
              </a:rPr>
              <a:t>myymistä</a:t>
            </a:r>
            <a:r>
              <a:rPr lang="en-US" dirty="0">
                <a:cs typeface="Calibri"/>
              </a:rPr>
              <a:t>.  </a:t>
            </a:r>
          </a:p>
          <a:p>
            <a:pPr marL="285750" indent="-285750">
              <a:buFont typeface="Arial"/>
              <a:buChar char="•"/>
            </a:pPr>
            <a:r>
              <a:rPr lang="en-US" dirty="0" err="1">
                <a:cs typeface="Calibri"/>
              </a:rPr>
              <a:t>Muista</a:t>
            </a:r>
            <a:r>
              <a:rPr lang="en-US" dirty="0">
                <a:cs typeface="Calibri"/>
              </a:rPr>
              <a:t> </a:t>
            </a:r>
            <a:r>
              <a:rPr lang="en-US" dirty="0" err="1">
                <a:cs typeface="Calibri"/>
              </a:rPr>
              <a:t>kuitenkin</a:t>
            </a:r>
            <a:r>
              <a:rPr lang="en-US" dirty="0">
                <a:cs typeface="Calibri"/>
              </a:rPr>
              <a:t>, </a:t>
            </a:r>
            <a:r>
              <a:rPr lang="en-US" dirty="0" err="1">
                <a:cs typeface="Calibri"/>
              </a:rPr>
              <a:t>että</a:t>
            </a:r>
            <a:r>
              <a:rPr lang="en-US" dirty="0">
                <a:cs typeface="Calibri"/>
              </a:rPr>
              <a:t> </a:t>
            </a:r>
            <a:r>
              <a:rPr lang="en-US" dirty="0" err="1">
                <a:cs typeface="Calibri"/>
              </a:rPr>
              <a:t>voit</a:t>
            </a:r>
            <a:r>
              <a:rPr lang="en-US" dirty="0">
                <a:cs typeface="Calibri"/>
              </a:rPr>
              <a:t> </a:t>
            </a:r>
            <a:r>
              <a:rPr lang="en-US" dirty="0" err="1">
                <a:cs typeface="Calibri"/>
              </a:rPr>
              <a:t>ehdottaa</a:t>
            </a:r>
            <a:r>
              <a:rPr lang="en-US" dirty="0">
                <a:cs typeface="Calibri"/>
              </a:rPr>
              <a:t> </a:t>
            </a:r>
            <a:r>
              <a:rPr lang="en-US" dirty="0" err="1">
                <a:cs typeface="Calibri"/>
              </a:rPr>
              <a:t>ideoita</a:t>
            </a:r>
            <a:r>
              <a:rPr lang="en-US" dirty="0">
                <a:cs typeface="Calibri"/>
              </a:rPr>
              <a:t>, </a:t>
            </a:r>
            <a:r>
              <a:rPr lang="en-US" dirty="0" err="1">
                <a:cs typeface="Calibri"/>
              </a:rPr>
              <a:t>vaikka</a:t>
            </a:r>
            <a:r>
              <a:rPr lang="en-US" dirty="0">
                <a:cs typeface="Calibri"/>
              </a:rPr>
              <a:t> et </a:t>
            </a:r>
            <a:r>
              <a:rPr lang="en-US" dirty="0" err="1">
                <a:cs typeface="Calibri"/>
              </a:rPr>
              <a:t>olisi</a:t>
            </a:r>
            <a:r>
              <a:rPr lang="en-US" dirty="0">
                <a:cs typeface="Calibri"/>
              </a:rPr>
              <a:t> </a:t>
            </a:r>
            <a:r>
              <a:rPr lang="en-US" dirty="0" err="1">
                <a:cs typeface="Calibri"/>
              </a:rPr>
              <a:t>varma</a:t>
            </a:r>
            <a:r>
              <a:rPr lang="en-US" dirty="0">
                <a:cs typeface="Calibri"/>
              </a:rPr>
              <a:t>, </a:t>
            </a:r>
            <a:r>
              <a:rPr lang="en-US" dirty="0" err="1">
                <a:cs typeface="Calibri"/>
              </a:rPr>
              <a:t>asiantuntijat</a:t>
            </a:r>
            <a:r>
              <a:rPr lang="en-US" dirty="0">
                <a:cs typeface="Calibri"/>
              </a:rPr>
              <a:t> </a:t>
            </a:r>
            <a:r>
              <a:rPr lang="en-US" dirty="0" err="1">
                <a:cs typeface="Calibri"/>
              </a:rPr>
              <a:t>arvioivat</a:t>
            </a:r>
            <a:r>
              <a:rPr lang="en-US" dirty="0">
                <a:cs typeface="Calibri"/>
              </a:rPr>
              <a:t> </a:t>
            </a:r>
            <a:r>
              <a:rPr lang="en-US" dirty="0" err="1">
                <a:cs typeface="Calibri"/>
              </a:rPr>
              <a:t>ideat</a:t>
            </a:r>
            <a:r>
              <a:rPr lang="en-US" dirty="0">
                <a:cs typeface="Calibri"/>
              </a:rPr>
              <a:t> </a:t>
            </a:r>
            <a:r>
              <a:rPr lang="en-US" dirty="0" err="1">
                <a:cs typeface="Calibri"/>
              </a:rPr>
              <a:t>puolestasi</a:t>
            </a:r>
            <a:r>
              <a:rPr lang="en-US" dirty="0">
                <a:cs typeface="Calibri"/>
              </a:rPr>
              <a:t>!</a:t>
            </a:r>
          </a:p>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8</a:t>
            </a:fld>
            <a:endParaRPr lang="fi-FI"/>
          </a:p>
        </p:txBody>
      </p:sp>
    </p:spTree>
    <p:extLst>
      <p:ext uri="{BB962C8B-B14F-4D97-AF65-F5344CB8AC3E}">
        <p14:creationId xmlns:p14="http://schemas.microsoft.com/office/powerpoint/2010/main" val="1904854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cs typeface="Calibri"/>
              </a:rPr>
              <a:t>Idean</a:t>
            </a:r>
            <a:r>
              <a:rPr lang="en-US" dirty="0">
                <a:cs typeface="Calibri"/>
              </a:rPr>
              <a:t> </a:t>
            </a:r>
            <a:r>
              <a:rPr lang="en-US" dirty="0" err="1">
                <a:cs typeface="Calibri"/>
              </a:rPr>
              <a:t>tulee</a:t>
            </a:r>
            <a:r>
              <a:rPr lang="en-US" dirty="0">
                <a:cs typeface="Calibri"/>
              </a:rPr>
              <a:t> </a:t>
            </a:r>
            <a:r>
              <a:rPr lang="en-US" dirty="0" err="1">
                <a:cs typeface="Calibri"/>
              </a:rPr>
              <a:t>kuulua</a:t>
            </a:r>
            <a:r>
              <a:rPr lang="en-US" dirty="0">
                <a:cs typeface="Calibri"/>
              </a:rPr>
              <a:t> </a:t>
            </a:r>
            <a:r>
              <a:rPr lang="en-US" dirty="0" err="1">
                <a:cs typeface="Calibri"/>
              </a:rPr>
              <a:t>johonkin</a:t>
            </a:r>
            <a:r>
              <a:rPr lang="en-US" dirty="0">
                <a:cs typeface="Calibri"/>
              </a:rPr>
              <a:t> </a:t>
            </a:r>
            <a:r>
              <a:rPr lang="en-US" dirty="0" err="1">
                <a:cs typeface="Calibri"/>
              </a:rPr>
              <a:t>teemoistamme</a:t>
            </a:r>
            <a:r>
              <a:rPr lang="en-US" dirty="0">
                <a:cs typeface="Calibri"/>
              </a:rPr>
              <a:t>. </a:t>
            </a:r>
            <a:r>
              <a:rPr lang="en-US" dirty="0" err="1">
                <a:cs typeface="Calibri"/>
              </a:rPr>
              <a:t>Teemat</a:t>
            </a:r>
            <a:r>
              <a:rPr lang="en-US" dirty="0">
                <a:cs typeface="Calibri"/>
              </a:rPr>
              <a:t> </a:t>
            </a:r>
            <a:r>
              <a:rPr lang="en-US" dirty="0" err="1">
                <a:cs typeface="Calibri"/>
              </a:rPr>
              <a:t>ovat</a:t>
            </a:r>
            <a:r>
              <a:rPr lang="en-US" dirty="0">
                <a:cs typeface="Calibri"/>
              </a:rPr>
              <a:t> </a:t>
            </a:r>
            <a:r>
              <a:rPr lang="en-US" dirty="0" err="1">
                <a:cs typeface="Calibri"/>
              </a:rPr>
              <a:t>lasten</a:t>
            </a:r>
            <a:r>
              <a:rPr lang="en-US" dirty="0">
                <a:cs typeface="Calibri"/>
              </a:rPr>
              <a:t> ja </a:t>
            </a:r>
            <a:r>
              <a:rPr lang="en-US" dirty="0" err="1">
                <a:cs typeface="Calibri"/>
              </a:rPr>
              <a:t>nuorten</a:t>
            </a:r>
            <a:r>
              <a:rPr lang="en-US" dirty="0">
                <a:cs typeface="Calibri"/>
              </a:rPr>
              <a:t> </a:t>
            </a:r>
            <a:r>
              <a:rPr lang="en-US" dirty="0" err="1">
                <a:cs typeface="Calibri"/>
              </a:rPr>
              <a:t>hyvinvointi</a:t>
            </a:r>
            <a:r>
              <a:rPr lang="en-US" dirty="0">
                <a:cs typeface="Calibri"/>
              </a:rPr>
              <a:t>, </a:t>
            </a:r>
            <a:r>
              <a:rPr lang="en-US" dirty="0" err="1">
                <a:cs typeface="Calibri"/>
              </a:rPr>
              <a:t>kestävyys</a:t>
            </a:r>
            <a:r>
              <a:rPr lang="en-US" dirty="0">
                <a:cs typeface="Calibri"/>
              </a:rPr>
              <a:t> ja </a:t>
            </a:r>
            <a:r>
              <a:rPr lang="en-US" dirty="0" err="1">
                <a:cs typeface="Calibri"/>
              </a:rPr>
              <a:t>yhteisöllisyys</a:t>
            </a:r>
            <a:r>
              <a:rPr lang="en-US" dirty="0">
                <a:cs typeface="Calibri"/>
              </a:rPr>
              <a:t>. </a:t>
            </a:r>
            <a:r>
              <a:rPr lang="en-US" b="1" dirty="0" err="1">
                <a:cs typeface="Calibri"/>
              </a:rPr>
              <a:t>Kestävyys</a:t>
            </a:r>
            <a:r>
              <a:rPr lang="en-US" b="1" dirty="0">
                <a:cs typeface="Calibri"/>
              </a:rPr>
              <a:t> </a:t>
            </a:r>
            <a:r>
              <a:rPr lang="en-US" b="1" dirty="0" err="1">
                <a:cs typeface="Calibri"/>
              </a:rPr>
              <a:t>tarkoittaa</a:t>
            </a:r>
            <a:r>
              <a:rPr lang="en-US" b="1" dirty="0">
                <a:cs typeface="Calibri"/>
              </a:rPr>
              <a:t> </a:t>
            </a:r>
            <a:r>
              <a:rPr lang="en-US" b="1" dirty="0" err="1">
                <a:cs typeface="Calibri"/>
              </a:rPr>
              <a:t>myös</a:t>
            </a:r>
            <a:r>
              <a:rPr lang="en-US" b="1" dirty="0">
                <a:cs typeface="Calibri"/>
              </a:rPr>
              <a:t> </a:t>
            </a:r>
            <a:r>
              <a:rPr lang="en-US" b="1" dirty="0" err="1">
                <a:cs typeface="Calibri"/>
              </a:rPr>
              <a:t>sitä</a:t>
            </a:r>
            <a:r>
              <a:rPr lang="en-US" b="1" dirty="0">
                <a:cs typeface="Calibri"/>
              </a:rPr>
              <a:t>, </a:t>
            </a:r>
            <a:r>
              <a:rPr lang="en-US" b="1" dirty="0" err="1">
                <a:cs typeface="Calibri"/>
              </a:rPr>
              <a:t>että</a:t>
            </a:r>
            <a:r>
              <a:rPr lang="en-US" b="1" dirty="0">
                <a:cs typeface="Calibri"/>
              </a:rPr>
              <a:t> </a:t>
            </a:r>
            <a:r>
              <a:rPr lang="en-US" b="1" dirty="0" err="1">
                <a:cs typeface="Calibri"/>
              </a:rPr>
              <a:t>jonkun</a:t>
            </a:r>
            <a:r>
              <a:rPr lang="en-US" b="1" dirty="0">
                <a:cs typeface="Calibri"/>
              </a:rPr>
              <a:t> </a:t>
            </a:r>
            <a:r>
              <a:rPr lang="en-US" b="1" dirty="0" err="1">
                <a:cs typeface="Calibri"/>
              </a:rPr>
              <a:t>kohteen</a:t>
            </a:r>
            <a:r>
              <a:rPr lang="en-US" b="1" dirty="0">
                <a:cs typeface="Calibri"/>
              </a:rPr>
              <a:t> </a:t>
            </a:r>
            <a:r>
              <a:rPr lang="en-US" b="1" dirty="0" err="1">
                <a:cs typeface="Calibri"/>
              </a:rPr>
              <a:t>voi</a:t>
            </a:r>
            <a:r>
              <a:rPr lang="en-US" b="1" dirty="0">
                <a:cs typeface="Calibri"/>
              </a:rPr>
              <a:t> </a:t>
            </a:r>
            <a:r>
              <a:rPr lang="en-US" b="1" dirty="0" err="1">
                <a:cs typeface="Calibri"/>
              </a:rPr>
              <a:t>kunnostaa</a:t>
            </a:r>
            <a:r>
              <a:rPr lang="en-US" b="1" dirty="0">
                <a:cs typeface="Calibri"/>
              </a:rPr>
              <a:t> tai </a:t>
            </a:r>
            <a:r>
              <a:rPr lang="en-US" b="1" dirty="0" err="1">
                <a:cs typeface="Calibri"/>
              </a:rPr>
              <a:t>ottaa</a:t>
            </a:r>
            <a:r>
              <a:rPr lang="en-US" b="1" dirty="0">
                <a:cs typeface="Calibri"/>
              </a:rPr>
              <a:t> </a:t>
            </a:r>
            <a:r>
              <a:rPr lang="en-US" b="1" dirty="0" err="1">
                <a:cs typeface="Calibri"/>
              </a:rPr>
              <a:t>muuhun</a:t>
            </a:r>
            <a:r>
              <a:rPr lang="en-US" b="1" dirty="0">
                <a:cs typeface="Calibri"/>
              </a:rPr>
              <a:t> </a:t>
            </a:r>
            <a:r>
              <a:rPr lang="en-US" b="1" dirty="0" err="1">
                <a:cs typeface="Calibri"/>
              </a:rPr>
              <a:t>käyttöön</a:t>
            </a:r>
            <a:r>
              <a:rPr lang="en-US" dirty="0">
                <a:cs typeface="Calibri"/>
              </a:rPr>
              <a:t>. Jos </a:t>
            </a:r>
            <a:r>
              <a:rPr lang="en-US" dirty="0" err="1">
                <a:cs typeface="Calibri"/>
              </a:rPr>
              <a:t>jotain</a:t>
            </a:r>
            <a:r>
              <a:rPr lang="en-US" dirty="0">
                <a:cs typeface="Calibri"/>
              </a:rPr>
              <a:t> </a:t>
            </a:r>
            <a:r>
              <a:rPr lang="en-US" dirty="0" err="1">
                <a:cs typeface="Calibri"/>
              </a:rPr>
              <a:t>voi</a:t>
            </a:r>
            <a:r>
              <a:rPr lang="en-US" dirty="0">
                <a:cs typeface="Calibri"/>
              </a:rPr>
              <a:t> </a:t>
            </a:r>
            <a:r>
              <a:rPr lang="en-US" dirty="0" err="1">
                <a:cs typeface="Calibri"/>
              </a:rPr>
              <a:t>korjata</a:t>
            </a:r>
            <a:r>
              <a:rPr lang="en-US" dirty="0">
                <a:cs typeface="Calibri"/>
              </a:rPr>
              <a:t>, </a:t>
            </a:r>
            <a:r>
              <a:rPr lang="en-US" dirty="0" err="1">
                <a:cs typeface="Calibri"/>
              </a:rPr>
              <a:t>niin</a:t>
            </a:r>
            <a:r>
              <a:rPr lang="en-US" dirty="0">
                <a:cs typeface="Calibri"/>
              </a:rPr>
              <a:t> </a:t>
            </a:r>
            <a:r>
              <a:rPr lang="en-US" dirty="0" err="1">
                <a:cs typeface="Calibri"/>
              </a:rPr>
              <a:t>ei</a:t>
            </a:r>
            <a:r>
              <a:rPr lang="en-US" dirty="0">
                <a:cs typeface="Calibri"/>
              </a:rPr>
              <a:t> </a:t>
            </a:r>
            <a:r>
              <a:rPr lang="en-US" dirty="0" err="1">
                <a:cs typeface="Calibri"/>
              </a:rPr>
              <a:t>välttämättä</a:t>
            </a:r>
            <a:r>
              <a:rPr lang="en-US" dirty="0">
                <a:cs typeface="Calibri"/>
              </a:rPr>
              <a:t> </a:t>
            </a:r>
            <a:r>
              <a:rPr lang="en-US" dirty="0" err="1">
                <a:cs typeface="Calibri"/>
              </a:rPr>
              <a:t>tarvitse</a:t>
            </a:r>
            <a:r>
              <a:rPr lang="en-US" dirty="0">
                <a:cs typeface="Calibri"/>
              </a:rPr>
              <a:t> </a:t>
            </a:r>
            <a:r>
              <a:rPr lang="en-US" dirty="0" err="1">
                <a:cs typeface="Calibri"/>
              </a:rPr>
              <a:t>tehdä</a:t>
            </a:r>
            <a:r>
              <a:rPr lang="en-US" dirty="0">
                <a:cs typeface="Calibri"/>
              </a:rPr>
              <a:t> </a:t>
            </a:r>
            <a:r>
              <a:rPr lang="en-US" dirty="0" err="1">
                <a:cs typeface="Calibri"/>
              </a:rPr>
              <a:t>kokonaan</a:t>
            </a:r>
            <a:r>
              <a:rPr lang="en-US" dirty="0">
                <a:cs typeface="Calibri"/>
              </a:rPr>
              <a:t> </a:t>
            </a:r>
            <a:r>
              <a:rPr lang="en-US" dirty="0" err="1">
                <a:cs typeface="Calibri"/>
              </a:rPr>
              <a:t>uutta</a:t>
            </a:r>
            <a:r>
              <a:rPr lang="en-US" dirty="0">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err="1">
                <a:cs typeface="Calibri"/>
              </a:rPr>
              <a:t>Sinun</a:t>
            </a:r>
            <a:r>
              <a:rPr lang="en-US" b="1" dirty="0">
                <a:cs typeface="Calibri"/>
              </a:rPr>
              <a:t> </a:t>
            </a:r>
            <a:r>
              <a:rPr lang="en-US" b="1" dirty="0" err="1">
                <a:cs typeface="Calibri"/>
              </a:rPr>
              <a:t>ei</a:t>
            </a:r>
            <a:r>
              <a:rPr lang="en-US" b="1" dirty="0">
                <a:cs typeface="Calibri"/>
              </a:rPr>
              <a:t> </a:t>
            </a:r>
            <a:r>
              <a:rPr lang="en-US" b="1" dirty="0" err="1">
                <a:cs typeface="Calibri"/>
              </a:rPr>
              <a:t>tarvitse</a:t>
            </a:r>
            <a:r>
              <a:rPr lang="en-US" b="1" dirty="0">
                <a:cs typeface="Calibri"/>
              </a:rPr>
              <a:t> </a:t>
            </a:r>
            <a:r>
              <a:rPr lang="en-US" b="1" dirty="0" err="1">
                <a:cs typeface="Calibri"/>
              </a:rPr>
              <a:t>tietää</a:t>
            </a:r>
            <a:r>
              <a:rPr lang="en-US" b="1" dirty="0">
                <a:cs typeface="Calibri"/>
              </a:rPr>
              <a:t> </a:t>
            </a:r>
            <a:r>
              <a:rPr lang="en-US" b="1" dirty="0" err="1">
                <a:cs typeface="Calibri"/>
              </a:rPr>
              <a:t>idean</a:t>
            </a:r>
            <a:r>
              <a:rPr lang="en-US" b="1" dirty="0">
                <a:cs typeface="Calibri"/>
              </a:rPr>
              <a:t> </a:t>
            </a:r>
            <a:r>
              <a:rPr lang="en-US" b="1" dirty="0" err="1">
                <a:cs typeface="Calibri"/>
              </a:rPr>
              <a:t>hintaa</a:t>
            </a:r>
            <a:r>
              <a:rPr lang="en-US" b="1" dirty="0">
                <a:cs typeface="Calibri"/>
              </a:rPr>
              <a:t> </a:t>
            </a:r>
            <a:r>
              <a:rPr lang="en-US" dirty="0">
                <a:cs typeface="Calibri"/>
              </a:rPr>
              <a:t>tai </a:t>
            </a:r>
            <a:r>
              <a:rPr lang="en-US" dirty="0" err="1">
                <a:cs typeface="Calibri"/>
              </a:rPr>
              <a:t>onko</a:t>
            </a:r>
            <a:r>
              <a:rPr lang="en-US" dirty="0">
                <a:cs typeface="Calibri"/>
              </a:rPr>
              <a:t> idea </a:t>
            </a:r>
            <a:r>
              <a:rPr lang="en-US" dirty="0" err="1">
                <a:cs typeface="Calibri"/>
              </a:rPr>
              <a:t>toteutuskelpoinen</a:t>
            </a:r>
            <a:r>
              <a:rPr lang="en-US" dirty="0">
                <a:cs typeface="Calibri"/>
              </a:rPr>
              <a:t>, </a:t>
            </a:r>
            <a:r>
              <a:rPr lang="en-US" dirty="0" err="1">
                <a:cs typeface="Calibri"/>
              </a:rPr>
              <a:t>mutta</a:t>
            </a:r>
            <a:r>
              <a:rPr lang="en-US" dirty="0">
                <a:cs typeface="Calibri"/>
              </a:rPr>
              <a:t> </a:t>
            </a:r>
            <a:r>
              <a:rPr lang="en-US" dirty="0" err="1">
                <a:cs typeface="Calibri"/>
              </a:rPr>
              <a:t>voit</a:t>
            </a:r>
            <a:r>
              <a:rPr lang="en-US" dirty="0">
                <a:cs typeface="Calibri"/>
              </a:rPr>
              <a:t> </a:t>
            </a:r>
            <a:r>
              <a:rPr lang="en-US" dirty="0" err="1">
                <a:cs typeface="Calibri"/>
              </a:rPr>
              <a:t>pohtia</a:t>
            </a:r>
            <a:r>
              <a:rPr lang="en-US" dirty="0">
                <a:cs typeface="Calibri"/>
              </a:rPr>
              <a:t> </a:t>
            </a:r>
            <a:r>
              <a:rPr lang="en-US" dirty="0" err="1">
                <a:cs typeface="Calibri"/>
              </a:rPr>
              <a:t>hintalapun</a:t>
            </a:r>
            <a:r>
              <a:rPr lang="en-US" dirty="0">
                <a:cs typeface="Calibri"/>
              </a:rPr>
              <a:t> </a:t>
            </a:r>
            <a:r>
              <a:rPr lang="en-US" dirty="0" err="1">
                <a:cs typeface="Calibri"/>
              </a:rPr>
              <a:t>suuruutta</a:t>
            </a:r>
            <a:r>
              <a:rPr lang="en-US" dirty="0">
                <a:cs typeface="Calibri"/>
              </a:rPr>
              <a:t> </a:t>
            </a:r>
            <a:r>
              <a:rPr lang="en-US" dirty="0" err="1">
                <a:cs typeface="Calibri"/>
              </a:rPr>
              <a:t>yksin</a:t>
            </a:r>
            <a:r>
              <a:rPr lang="en-US" dirty="0">
                <a:cs typeface="Calibri"/>
              </a:rPr>
              <a:t> tai </a:t>
            </a:r>
            <a:r>
              <a:rPr lang="en-US" dirty="0" err="1">
                <a:cs typeface="Calibri"/>
              </a:rPr>
              <a:t>yhdessä</a:t>
            </a:r>
            <a:r>
              <a:rPr lang="en-US" dirty="0">
                <a:cs typeface="Calibri"/>
              </a:rPr>
              <a:t> </a:t>
            </a:r>
            <a:r>
              <a:rPr lang="en-US" dirty="0" err="1">
                <a:cs typeface="Calibri"/>
              </a:rPr>
              <a:t>kaverisi</a:t>
            </a:r>
            <a:r>
              <a:rPr lang="en-US" dirty="0">
                <a:cs typeface="Calibri"/>
              </a:rPr>
              <a:t> </a:t>
            </a:r>
            <a:r>
              <a:rPr lang="en-US" dirty="0" err="1">
                <a:cs typeface="Calibri"/>
              </a:rPr>
              <a:t>kanssa</a:t>
            </a:r>
            <a:r>
              <a:rPr lang="en-US" dirty="0">
                <a:cs typeface="Calibri"/>
              </a:rPr>
              <a:t>. </a:t>
            </a:r>
            <a:r>
              <a:rPr lang="en-US" dirty="0" err="1">
                <a:cs typeface="Calibri"/>
              </a:rPr>
              <a:t>Kaupungin</a:t>
            </a:r>
            <a:r>
              <a:rPr lang="en-US" dirty="0">
                <a:cs typeface="Calibri"/>
              </a:rPr>
              <a:t> </a:t>
            </a:r>
            <a:r>
              <a:rPr lang="en-US" dirty="0" err="1">
                <a:cs typeface="Calibri"/>
              </a:rPr>
              <a:t>työntekijät</a:t>
            </a:r>
            <a:r>
              <a:rPr lang="en-US" dirty="0">
                <a:cs typeface="Calibri"/>
              </a:rPr>
              <a:t> </a:t>
            </a:r>
            <a:r>
              <a:rPr lang="en-US" dirty="0" err="1">
                <a:cs typeface="Calibri"/>
              </a:rPr>
              <a:t>kuitenkin</a:t>
            </a:r>
            <a:r>
              <a:rPr lang="en-US" dirty="0">
                <a:cs typeface="Calibri"/>
              </a:rPr>
              <a:t> </a:t>
            </a:r>
            <a:r>
              <a:rPr lang="en-US" dirty="0" err="1">
                <a:cs typeface="Calibri"/>
              </a:rPr>
              <a:t>tekevät</a:t>
            </a:r>
            <a:r>
              <a:rPr lang="en-US" dirty="0">
                <a:cs typeface="Calibri"/>
              </a:rPr>
              <a:t> </a:t>
            </a:r>
            <a:r>
              <a:rPr lang="en-US" dirty="0" err="1">
                <a:cs typeface="Calibri"/>
              </a:rPr>
              <a:t>arvioinnin</a:t>
            </a:r>
            <a:r>
              <a:rPr lang="en-US" dirty="0">
                <a:cs typeface="Calibri"/>
              </a:rPr>
              <a:t> </a:t>
            </a:r>
            <a:r>
              <a:rPr lang="en-US" dirty="0" err="1">
                <a:cs typeface="Calibri"/>
              </a:rPr>
              <a:t>puolestasi</a:t>
            </a:r>
            <a:r>
              <a:rPr lang="en-US" dirty="0">
                <a:cs typeface="Calibri"/>
              </a:rPr>
              <a:t>!</a:t>
            </a:r>
          </a:p>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9</a:t>
            </a:fld>
            <a:endParaRPr lang="fi-FI"/>
          </a:p>
        </p:txBody>
      </p:sp>
    </p:spTree>
    <p:extLst>
      <p:ext uri="{BB962C8B-B14F-4D97-AF65-F5344CB8AC3E}">
        <p14:creationId xmlns:p14="http://schemas.microsoft.com/office/powerpoint/2010/main" val="1370057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unainen">
    <p:bg>
      <p:bgPr>
        <a:solidFill>
          <a:srgbClr val="E15D2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5"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5" y="2603862"/>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7"/>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79" y="3748231"/>
            <a:ext cx="2613446" cy="870168"/>
          </a:xfrm>
          <a:prstGeom prst="rect">
            <a:avLst/>
          </a:prstGeom>
        </p:spPr>
      </p:pic>
    </p:spTree>
    <p:extLst>
      <p:ext uri="{BB962C8B-B14F-4D97-AF65-F5344CB8AC3E}">
        <p14:creationId xmlns:p14="http://schemas.microsoft.com/office/powerpoint/2010/main" val="224068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6" y="1073243"/>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31036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6" y="1073243"/>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239668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uvituskuva, sininen">
    <p:bg>
      <p:bgPr>
        <a:solidFill>
          <a:srgbClr val="E15D29"/>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4" y="-1239930"/>
            <a:ext cx="7861829" cy="7681462"/>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5" y="498475"/>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5" y="4033137"/>
            <a:ext cx="1783171" cy="593721"/>
          </a:xfrm>
          <a:prstGeom prst="rect">
            <a:avLst/>
          </a:prstGeom>
        </p:spPr>
      </p:pic>
    </p:spTree>
    <p:extLst>
      <p:ext uri="{BB962C8B-B14F-4D97-AF65-F5344CB8AC3E}">
        <p14:creationId xmlns:p14="http://schemas.microsoft.com/office/powerpoint/2010/main" val="696562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ituskuva, sininen">
    <p:bg>
      <p:bgPr>
        <a:solidFill>
          <a:srgbClr val="102352"/>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4" y="-1239930"/>
            <a:ext cx="7861829" cy="7681462"/>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5" y="498475"/>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5" y="4033137"/>
            <a:ext cx="1783171" cy="593721"/>
          </a:xfrm>
          <a:prstGeom prst="rect">
            <a:avLst/>
          </a:prstGeom>
        </p:spPr>
      </p:pic>
    </p:spTree>
    <p:extLst>
      <p:ext uri="{BB962C8B-B14F-4D97-AF65-F5344CB8AC3E}">
        <p14:creationId xmlns:p14="http://schemas.microsoft.com/office/powerpoint/2010/main" val="68219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dia, 4 kuvaa">
    <p:bg>
      <p:bgPr>
        <a:solidFill>
          <a:srgbClr val="E15D29"/>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2"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7"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2" name="Kuvan paikkamerkki 2"/>
          <p:cNvSpPr>
            <a:spLocks noGrp="1"/>
          </p:cNvSpPr>
          <p:nvPr>
            <p:ph type="pic" sz="quarter" idx="16"/>
          </p:nvPr>
        </p:nvSpPr>
        <p:spPr>
          <a:xfrm>
            <a:off x="4755237" y="2772880"/>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2" y="2772880"/>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Tree>
    <p:extLst>
      <p:ext uri="{BB962C8B-B14F-4D97-AF65-F5344CB8AC3E}">
        <p14:creationId xmlns:p14="http://schemas.microsoft.com/office/powerpoint/2010/main" val="371984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dia, 3 kuvaa + teksti">
    <p:bg>
      <p:bgPr>
        <a:solidFill>
          <a:srgbClr val="102352"/>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2"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7"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2" y="2772880"/>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7" name="Tekstin paikkamerkki 15"/>
          <p:cNvSpPr>
            <a:spLocks noGrp="1"/>
          </p:cNvSpPr>
          <p:nvPr>
            <p:ph type="body" sz="quarter" idx="18"/>
          </p:nvPr>
        </p:nvSpPr>
        <p:spPr>
          <a:xfrm>
            <a:off x="4755236" y="2772880"/>
            <a:ext cx="3887542" cy="1900549"/>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spTree>
    <p:extLst>
      <p:ext uri="{BB962C8B-B14F-4D97-AF65-F5344CB8AC3E}">
        <p14:creationId xmlns:p14="http://schemas.microsoft.com/office/powerpoint/2010/main" val="3621716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7544764"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764"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0DB9C281-D145-4239-893C-911D8D6D65AF}" type="datetime1">
              <a:rPr lang="fi-FI" smtClean="0"/>
              <a:t>14.1.2025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570256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dia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7544764"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764"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0DB9C281-D145-4239-893C-911D8D6D65AF}" type="datetime1">
              <a:rPr lang="fi-FI" smtClean="0"/>
              <a:t>14.1.2025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2087387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dia kuvalla">
    <p:bg>
      <p:bgPr>
        <a:solidFill>
          <a:srgbClr val="004F71"/>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1816032" y="0"/>
            <a:ext cx="7327968" cy="412015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4862489"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291"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AED2B14B-686B-4B23-9894-13E3C79A42E1}" type="datetime1">
              <a:rPr lang="fi-FI" smtClean="0"/>
              <a:t>14.1.2025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590018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dia kuvalla 2">
    <p:bg>
      <p:bgPr>
        <a:solidFill>
          <a:srgbClr val="097B76"/>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1816032" y="0"/>
            <a:ext cx="7327968" cy="412015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4862489"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291"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AED2B14B-686B-4B23-9894-13E3C79A42E1}" type="datetime1">
              <a:rPr lang="fi-FI" smtClean="0"/>
              <a:t>14.1.2025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164346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sininen">
    <p:bg>
      <p:bgPr>
        <a:solidFill>
          <a:srgbClr val="10235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5"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5" y="2603862"/>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7"/>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79" y="3748231"/>
            <a:ext cx="2613446" cy="870168"/>
          </a:xfrm>
          <a:prstGeom prst="rect">
            <a:avLst/>
          </a:prstGeom>
        </p:spPr>
      </p:pic>
    </p:spTree>
    <p:extLst>
      <p:ext uri="{BB962C8B-B14F-4D97-AF65-F5344CB8AC3E}">
        <p14:creationId xmlns:p14="http://schemas.microsoft.com/office/powerpoint/2010/main" val="280886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303020"/>
            <a:ext cx="8213326"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0E9DFFA2-C3F6-4F20-8D4B-2A153B31F6E0}" type="datetime1">
              <a:rPr lang="fi-FI" smtClean="0"/>
              <a:t>14.1.2025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CD06E716-3ADA-8B82-8DAF-5072DC717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241174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66DC0223-975B-29AC-9D23-80267C85FF0A}"/>
              </a:ext>
            </a:extLst>
          </p:cNvPr>
          <p:cNvSpPr>
            <a:spLocks noGrp="1"/>
          </p:cNvSpPr>
          <p:nvPr>
            <p:ph type="body" idx="13"/>
          </p:nvPr>
        </p:nvSpPr>
        <p:spPr>
          <a:xfrm>
            <a:off x="467315" y="1080000"/>
            <a:ext cx="8213326"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501902"/>
            <a:ext cx="8213326" cy="301294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4BFC4554-9C69-4F76-BA91-201ED050B954}" type="datetime1">
              <a:rPr lang="fi-FI" smtClean="0"/>
              <a:t>14.1.2025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A0F0A9F6-E3DE-2145-BA19-100EEEF64D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421497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302750"/>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2">
            <a:extLst>
              <a:ext uri="{FF2B5EF4-FFF2-40B4-BE49-F238E27FC236}">
                <a16:creationId xmlns:a16="http://schemas.microsoft.com/office/drawing/2014/main" id="{50BEC71D-0C50-268C-0C76-7AA05EE995B8}"/>
              </a:ext>
            </a:extLst>
          </p:cNvPr>
          <p:cNvSpPr>
            <a:spLocks noGrp="1"/>
          </p:cNvSpPr>
          <p:nvPr>
            <p:ph idx="13"/>
          </p:nvPr>
        </p:nvSpPr>
        <p:spPr>
          <a:xfrm>
            <a:off x="4599750" y="1302750"/>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9E55E61-0059-431B-87EC-3EBD39079295}" type="datetime1">
              <a:rPr lang="fi-FI" smtClean="0"/>
              <a:t>14.1.2025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B032C3BD-3FD1-7A8C-30AB-77449DF329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720225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467316" y="1080000"/>
            <a:ext cx="3969258"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502709"/>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Text Placeholder 4">
            <a:extLst>
              <a:ext uri="{FF2B5EF4-FFF2-40B4-BE49-F238E27FC236}">
                <a16:creationId xmlns:a16="http://schemas.microsoft.com/office/drawing/2014/main" id="{B03193D6-4A33-EEC4-418D-5676D5ED6F2B}"/>
              </a:ext>
            </a:extLst>
          </p:cNvPr>
          <p:cNvSpPr>
            <a:spLocks noGrp="1"/>
          </p:cNvSpPr>
          <p:nvPr>
            <p:ph type="body" sz="quarter" idx="3"/>
          </p:nvPr>
        </p:nvSpPr>
        <p:spPr>
          <a:xfrm>
            <a:off x="4599194" y="1080000"/>
            <a:ext cx="3969258"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11" name="Content Placeholder 2">
            <a:extLst>
              <a:ext uri="{FF2B5EF4-FFF2-40B4-BE49-F238E27FC236}">
                <a16:creationId xmlns:a16="http://schemas.microsoft.com/office/drawing/2014/main" id="{876C5D1D-B7E8-EDE3-12FD-82AB006CF339}"/>
              </a:ext>
            </a:extLst>
          </p:cNvPr>
          <p:cNvSpPr>
            <a:spLocks noGrp="1"/>
          </p:cNvSpPr>
          <p:nvPr>
            <p:ph idx="14"/>
          </p:nvPr>
        </p:nvSpPr>
        <p:spPr>
          <a:xfrm>
            <a:off x="4599194" y="1502709"/>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91AA9C4-6EB0-4AF7-B7DC-4297C70B2609}" type="datetime1">
              <a:rPr lang="fi-FI" smtClean="0"/>
              <a:t>14.1.2025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6" name="Kuva 5">
            <a:extLst>
              <a:ext uri="{FF2B5EF4-FFF2-40B4-BE49-F238E27FC236}">
                <a16:creationId xmlns:a16="http://schemas.microsoft.com/office/drawing/2014/main" id="{5E2A1F4C-1E34-418F-97CE-1DD5A10DC0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156983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467315" y="1080000"/>
            <a:ext cx="8213326"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502709"/>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Picture Placeholder 7">
            <a:extLst>
              <a:ext uri="{FF2B5EF4-FFF2-40B4-BE49-F238E27FC236}">
                <a16:creationId xmlns:a16="http://schemas.microsoft.com/office/drawing/2014/main" id="{236D5413-0C3B-6790-963C-5E9FE900A779}"/>
              </a:ext>
            </a:extLst>
          </p:cNvPr>
          <p:cNvSpPr>
            <a:spLocks noGrp="1"/>
          </p:cNvSpPr>
          <p:nvPr>
            <p:ph type="pic" sz="quarter" idx="15"/>
          </p:nvPr>
        </p:nvSpPr>
        <p:spPr>
          <a:xfrm>
            <a:off x="4572298" y="1502709"/>
            <a:ext cx="4108344" cy="3013200"/>
          </a:xfrm>
          <a:solidFill>
            <a:schemeClr val="bg1">
              <a:lumMod val="95000"/>
            </a:schemeClr>
          </a:solidFill>
        </p:spPr>
        <p:txBody>
          <a:bodyPr anchor="ctr" anchorCtr="0"/>
          <a:lstStyle>
            <a:lvl1pPr marL="0" indent="0" algn="ctr">
              <a:buNone/>
              <a:defRPr sz="675"/>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4673D76-C008-4D4E-A6B8-CD16E652CAD2}" type="datetime1">
              <a:rPr lang="fi-FI" smtClean="0"/>
              <a:t>14.1.2025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D38DCC06-7C25-BA15-CAD1-11175AFE6E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548306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467316" y="573868"/>
            <a:ext cx="3788350" cy="749726"/>
          </a:xfrm>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467316" y="1433187"/>
            <a:ext cx="3788350"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868805"/>
            <a:ext cx="3788350" cy="26471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Kuvan paikkamerkki 17">
            <a:extLst>
              <a:ext uri="{FF2B5EF4-FFF2-40B4-BE49-F238E27FC236}">
                <a16:creationId xmlns:a16="http://schemas.microsoft.com/office/drawing/2014/main" id="{B90455C4-0737-7723-85AF-FB5452AF04C4}"/>
              </a:ext>
            </a:extLst>
          </p:cNvPr>
          <p:cNvSpPr>
            <a:spLocks noGrp="1"/>
          </p:cNvSpPr>
          <p:nvPr>
            <p:ph type="pic" sz="quarter" idx="16"/>
          </p:nvPr>
        </p:nvSpPr>
        <p:spPr>
          <a:xfrm>
            <a:off x="4415384" y="0"/>
            <a:ext cx="4728616" cy="4593360"/>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5D78AB0-1E3E-4BE6-905A-ACD381D1CF8B}" type="datetime1">
              <a:rPr lang="fi-FI" smtClean="0"/>
              <a:t>14.1.2025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53031262-41D2-03E0-EF28-05F206CD08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1470329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7544764" cy="1417500"/>
          </a:xfrm>
        </p:spPr>
        <p:txBody>
          <a:bodyPr anchor="t" anchorCtr="0"/>
          <a:lstStyle>
            <a:lvl1pPr algn="l">
              <a:lnSpc>
                <a:spcPct val="80000"/>
              </a:lnSpc>
              <a:defRPr sz="5850" i="1" spc="-146"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7544764" cy="867041"/>
          </a:xfrm>
        </p:spPr>
        <p:txBody>
          <a:bodyPr/>
          <a:lstStyle>
            <a:lvl1pPr marL="0" indent="0" algn="l">
              <a:spcBef>
                <a:spcPts val="0"/>
              </a:spcBef>
              <a:buNone/>
              <a:defRPr sz="2250" spc="-64" baseline="0">
                <a:solidFill>
                  <a:schemeClr val="tx2"/>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EAD47FB2-A781-446C-AD56-635E44593EDC}"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EA859CC1-6C34-805B-7F1E-BCB9A31EC3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054922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2">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E5788613-9AF2-4141-AB7F-ED1939480364}"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238129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san ylätunniste 3">
    <p:bg>
      <p:bgPr>
        <a:solidFill>
          <a:srgbClr val="005D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4021703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san ylätunniste 4">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52824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sältödia, teksti">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1" y="1305354"/>
            <a:ext cx="8118767"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3915648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san ylätunniste kuvalla">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4580121" y="0"/>
            <a:ext cx="4563879" cy="4640424"/>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tx2"/>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44D30D58-4DC4-4227-B34D-1F8C674DA1B8}"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C452E369-2D15-B12D-BEA6-D64EC6639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4124491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2">
    <p:bg>
      <p:bgPr>
        <a:solidFill>
          <a:srgbClr val="004F71"/>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4580121" y="0"/>
            <a:ext cx="4563879" cy="4640424"/>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2399728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3">
    <p:bg>
      <p:bgPr>
        <a:solidFill>
          <a:srgbClr val="097B76"/>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4580121" y="0"/>
            <a:ext cx="4563879" cy="4640424"/>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1241425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4">
    <p:bg>
      <p:bgPr>
        <a:solidFill>
          <a:srgbClr val="004F7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443782" y="0"/>
            <a:ext cx="8700219" cy="4666130"/>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000877"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000877" y="1881889"/>
            <a:ext cx="6075395" cy="330750"/>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50307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5">
    <p:bg>
      <p:bgPr>
        <a:solidFill>
          <a:srgbClr val="097B76"/>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443782" y="0"/>
            <a:ext cx="8700219" cy="4666130"/>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000877"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000877" y="1881889"/>
            <a:ext cx="6075395" cy="330750"/>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1770379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san ylätunniste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000877"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000877" y="1881889"/>
            <a:ext cx="6075395" cy="330750"/>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0FF90519-C918-4EA0-A421-A68412176FA8}"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3133" y="4788648"/>
            <a:ext cx="400057" cy="141810"/>
          </a:xfrm>
          <a:prstGeom prst="rect">
            <a:avLst/>
          </a:prstGeom>
        </p:spPr>
      </p:pic>
      <p:sp>
        <p:nvSpPr>
          <p:cNvPr id="12" name="Kuva 10">
            <a:extLst>
              <a:ext uri="{FF2B5EF4-FFF2-40B4-BE49-F238E27FC236}">
                <a16:creationId xmlns:a16="http://schemas.microsoft.com/office/drawing/2014/main" id="{96A4BEA9-9361-BA02-88B0-1FCA69BC0865}"/>
              </a:ext>
            </a:extLst>
          </p:cNvPr>
          <p:cNvSpPr/>
          <p:nvPr/>
        </p:nvSpPr>
        <p:spPr>
          <a:xfrm>
            <a:off x="457688" y="0"/>
            <a:ext cx="8686310" cy="4581678"/>
          </a:xfrm>
          <a:custGeom>
            <a:avLst/>
            <a:gdLst>
              <a:gd name="connsiteX0" fmla="*/ 0 w 23161987"/>
              <a:gd name="connsiteY0" fmla="*/ 0 h 12217808"/>
              <a:gd name="connsiteX1" fmla="*/ 0 w 23161987"/>
              <a:gd name="connsiteY1" fmla="*/ 10875012 h 12217808"/>
              <a:gd name="connsiteX2" fmla="*/ 1343366 w 23161987"/>
              <a:gd name="connsiteY2" fmla="*/ 12217809 h 12217808"/>
              <a:gd name="connsiteX3" fmla="*/ 23161988 w 23161987"/>
              <a:gd name="connsiteY3" fmla="*/ 12217809 h 12217808"/>
            </a:gdLst>
            <a:ahLst/>
            <a:cxnLst>
              <a:cxn ang="0">
                <a:pos x="connsiteX0" y="connsiteY0"/>
              </a:cxn>
              <a:cxn ang="0">
                <a:pos x="connsiteX1" y="connsiteY1"/>
              </a:cxn>
              <a:cxn ang="0">
                <a:pos x="connsiteX2" y="connsiteY2"/>
              </a:cxn>
              <a:cxn ang="0">
                <a:pos x="connsiteX3" y="connsiteY3"/>
              </a:cxn>
            </a:cxnLst>
            <a:rect l="l" t="t" r="r" b="b"/>
            <a:pathLst>
              <a:path w="23161987" h="12217808">
                <a:moveTo>
                  <a:pt x="0" y="0"/>
                </a:moveTo>
                <a:lnTo>
                  <a:pt x="0" y="10875012"/>
                </a:lnTo>
                <a:cubicBezTo>
                  <a:pt x="0" y="11616562"/>
                  <a:pt x="601511" y="12217809"/>
                  <a:pt x="1343366" y="12217809"/>
                </a:cubicBezTo>
                <a:lnTo>
                  <a:pt x="23161988" y="12217809"/>
                </a:lnTo>
              </a:path>
            </a:pathLst>
          </a:custGeom>
          <a:noFill/>
          <a:ln w="25400" cap="flat">
            <a:solidFill>
              <a:srgbClr val="FFFFFF"/>
            </a:solidFill>
            <a:prstDash val="solid"/>
            <a:miter/>
          </a:ln>
        </p:spPr>
        <p:txBody>
          <a:bodyPr rtlCol="0" anchor="ctr"/>
          <a:lstStyle/>
          <a:p>
            <a:endParaRPr lang="fi-FI" sz="675"/>
          </a:p>
        </p:txBody>
      </p:sp>
    </p:spTree>
    <p:extLst>
      <p:ext uri="{BB962C8B-B14F-4D97-AF65-F5344CB8AC3E}">
        <p14:creationId xmlns:p14="http://schemas.microsoft.com/office/powerpoint/2010/main" val="1077814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tsikot ja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6C096B54-D2C4-4EF2-92AB-2C17FD154F92}"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58225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fi-FI"/>
              <a:t>Muokkaa ots. perustyyl. napsautt.</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027ED85-14A4-418D-A35C-D3365F8FE3A8}" type="datetime1">
              <a:rPr lang="fi-FI" smtClean="0"/>
              <a:t>14.1.2025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EF8582A5-322B-FB75-026D-EDC3BEEB0E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270864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804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petus">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34132"/>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56236" y="1982743"/>
            <a:ext cx="6075395" cy="867041"/>
          </a:xfrm>
        </p:spPr>
        <p:txBody>
          <a:bodyPr/>
          <a:lstStyle>
            <a:lvl1pPr marL="0" indent="0" algn="l">
              <a:spcBef>
                <a:spcPts val="0"/>
              </a:spcBef>
              <a:buNone/>
              <a:defRPr sz="1800" spc="-38"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78103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sältödia,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2601389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opetus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34132"/>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56236" y="1982743"/>
            <a:ext cx="6075395" cy="867041"/>
          </a:xfrm>
        </p:spPr>
        <p:txBody>
          <a:bodyPr/>
          <a:lstStyle>
            <a:lvl1pPr marL="0" indent="0" algn="l">
              <a:spcBef>
                <a:spcPts val="0"/>
              </a:spcBef>
              <a:buNone/>
              <a:defRPr sz="1800" spc="-38"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14.1.2025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2759731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dia, punainen">
    <p:bg>
      <p:bgPr>
        <a:solidFill>
          <a:srgbClr val="E15D2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6"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6" y="2603863"/>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8"/>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80" y="3748232"/>
            <a:ext cx="2613446" cy="870168"/>
          </a:xfrm>
          <a:prstGeom prst="rect">
            <a:avLst/>
          </a:prstGeom>
        </p:spPr>
      </p:pic>
    </p:spTree>
    <p:extLst>
      <p:ext uri="{BB962C8B-B14F-4D97-AF65-F5344CB8AC3E}">
        <p14:creationId xmlns:p14="http://schemas.microsoft.com/office/powerpoint/2010/main" val="824060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dia, sininen">
    <p:bg>
      <p:bgPr>
        <a:solidFill>
          <a:srgbClr val="10235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6"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6" y="2603863"/>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8"/>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80" y="3748232"/>
            <a:ext cx="2613446" cy="870168"/>
          </a:xfrm>
          <a:prstGeom prst="rect">
            <a:avLst/>
          </a:prstGeom>
        </p:spPr>
      </p:pic>
    </p:spTree>
    <p:extLst>
      <p:ext uri="{BB962C8B-B14F-4D97-AF65-F5344CB8AC3E}">
        <p14:creationId xmlns:p14="http://schemas.microsoft.com/office/powerpoint/2010/main" val="787497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sältödia, teksti">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8118767"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297038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sältödia,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1167664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sältödia,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4223540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sältödia,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4085980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deoi. Kehitä. Äänest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376604" y="341725"/>
            <a:ext cx="2331763" cy="670568"/>
          </a:xfrm>
          <a:prstGeom prst="rect">
            <a:avLst/>
          </a:prstGeom>
        </p:spPr>
        <p:txBody>
          <a:bodyPr lIns="0" tIns="0" rIns="0" bIns="0"/>
          <a:lstStyle>
            <a:lvl1pPr algn="l">
              <a:lnSpc>
                <a:spcPts val="2800"/>
              </a:lnSpc>
              <a:defRPr sz="2800"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3"/>
            <a:ext cx="2331762" cy="3369431"/>
          </a:xfrm>
          <a:prstGeom prst="rect">
            <a:avLst/>
          </a:prstGeom>
          <a:noFill/>
          <a:ln w="34925" cap="rnd">
            <a:noFill/>
            <a:round/>
          </a:ln>
          <a:effectLst>
            <a:softEdge rad="0"/>
          </a:effectLst>
        </p:spPr>
        <p:txBody>
          <a:bodyPr lIns="0" tIns="0" rIns="0" bIns="0"/>
          <a:lstStyle>
            <a:lvl1pPr marL="0" indent="0" algn="l">
              <a:lnSpc>
                <a:spcPts val="1400"/>
              </a:lnSpc>
              <a:spcBef>
                <a:spcPts val="0"/>
              </a:spcBef>
              <a:buNone/>
              <a:defRPr sz="15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15" name="Tekstin paikkamerkki 14">
            <a:extLst>
              <a:ext uri="{FF2B5EF4-FFF2-40B4-BE49-F238E27FC236}">
                <a16:creationId xmlns:a16="http://schemas.microsoft.com/office/drawing/2014/main" id="{B9D21F8E-1696-BB49-BFC3-9830EF5086D2}"/>
              </a:ext>
            </a:extLst>
          </p:cNvPr>
          <p:cNvSpPr>
            <a:spLocks noGrp="1"/>
          </p:cNvSpPr>
          <p:nvPr>
            <p:ph type="body" sz="quarter" idx="10"/>
          </p:nvPr>
        </p:nvSpPr>
        <p:spPr>
          <a:xfrm>
            <a:off x="3387725" y="1446213"/>
            <a:ext cx="2343150" cy="3369627"/>
          </a:xfrm>
          <a:prstGeom prst="rect">
            <a:avLst/>
          </a:prstGeom>
        </p:spPr>
        <p:txBody>
          <a:bodyPr/>
          <a:lstStyle>
            <a:lvl1pPr marL="0" indent="0">
              <a:buFontTx/>
              <a:buNone/>
              <a:defRPr sz="1500" baseline="0">
                <a:solidFill>
                  <a:srgbClr val="102352"/>
                </a:solidFill>
                <a:latin typeface="Franklin Gothic Medium" panose="020B0603020102020204" pitchFamily="34" charset="0"/>
              </a:defRPr>
            </a:lvl1pPr>
          </a:lstStyle>
          <a:p>
            <a:pPr lvl="0"/>
            <a:endParaRPr lang="fi-FI"/>
          </a:p>
        </p:txBody>
      </p:sp>
      <p:sp>
        <p:nvSpPr>
          <p:cNvPr id="16" name="Tekstin paikkamerkki 14">
            <a:extLst>
              <a:ext uri="{FF2B5EF4-FFF2-40B4-BE49-F238E27FC236}">
                <a16:creationId xmlns:a16="http://schemas.microsoft.com/office/drawing/2014/main" id="{21121355-6544-CE4B-A2DC-6866453909EB}"/>
              </a:ext>
            </a:extLst>
          </p:cNvPr>
          <p:cNvSpPr>
            <a:spLocks noGrp="1"/>
          </p:cNvSpPr>
          <p:nvPr>
            <p:ph type="body" sz="quarter" idx="11"/>
          </p:nvPr>
        </p:nvSpPr>
        <p:spPr>
          <a:xfrm>
            <a:off x="6461850" y="1446213"/>
            <a:ext cx="2343150" cy="3369627"/>
          </a:xfrm>
          <a:prstGeom prst="rect">
            <a:avLst/>
          </a:prstGeom>
        </p:spPr>
        <p:txBody>
          <a:bodyPr/>
          <a:lstStyle>
            <a:lvl1pPr marL="0" indent="0">
              <a:buFontTx/>
              <a:buNone/>
              <a:defRPr sz="1500" baseline="0">
                <a:solidFill>
                  <a:schemeClr val="bg1"/>
                </a:solidFill>
                <a:latin typeface="Franklin Gothic Medium" panose="020B0603020102020204" pitchFamily="34" charset="0"/>
              </a:defRPr>
            </a:lvl1pPr>
          </a:lstStyle>
          <a:p>
            <a:pPr lvl="0"/>
            <a:endParaRPr lang="fi-FI"/>
          </a:p>
        </p:txBody>
      </p:sp>
      <p:sp>
        <p:nvSpPr>
          <p:cNvPr id="18" name="Tekstin paikkamerkki 17">
            <a:extLst>
              <a:ext uri="{FF2B5EF4-FFF2-40B4-BE49-F238E27FC236}">
                <a16:creationId xmlns:a16="http://schemas.microsoft.com/office/drawing/2014/main" id="{52B20D61-9E3D-C244-A9BF-37E78076F4BC}"/>
              </a:ext>
            </a:extLst>
          </p:cNvPr>
          <p:cNvSpPr>
            <a:spLocks noGrp="1"/>
          </p:cNvSpPr>
          <p:nvPr>
            <p:ph type="body" sz="quarter" idx="12"/>
          </p:nvPr>
        </p:nvSpPr>
        <p:spPr>
          <a:xfrm>
            <a:off x="3387726" y="341313"/>
            <a:ext cx="2412184" cy="666000"/>
          </a:xfrm>
          <a:prstGeom prst="rect">
            <a:avLst/>
          </a:prstGeom>
        </p:spPr>
        <p:txBody>
          <a:bodyPr lIns="0" tIns="0" rIns="0" bIns="0"/>
          <a:lstStyle>
            <a:lvl1pPr marL="0" indent="0">
              <a:lnSpc>
                <a:spcPts val="2800"/>
              </a:lnSpc>
              <a:spcBef>
                <a:spcPts val="0"/>
              </a:spcBef>
              <a:buFontTx/>
              <a:buNone/>
              <a:defRPr sz="2800" baseline="0">
                <a:solidFill>
                  <a:srgbClr val="102352"/>
                </a:solidFill>
                <a:latin typeface="Franklin Gothic Medium" panose="020B0603020102020204" pitchFamily="34" charset="0"/>
              </a:defRPr>
            </a:lvl1pPr>
          </a:lstStyle>
          <a:p>
            <a:pPr lvl="0"/>
            <a:endParaRPr lang="fi-FI"/>
          </a:p>
        </p:txBody>
      </p:sp>
      <p:sp>
        <p:nvSpPr>
          <p:cNvPr id="19" name="Tekstin paikkamerkki 17">
            <a:extLst>
              <a:ext uri="{FF2B5EF4-FFF2-40B4-BE49-F238E27FC236}">
                <a16:creationId xmlns:a16="http://schemas.microsoft.com/office/drawing/2014/main" id="{40D3C272-5033-8340-968C-0D530D62CFFA}"/>
              </a:ext>
            </a:extLst>
          </p:cNvPr>
          <p:cNvSpPr>
            <a:spLocks noGrp="1"/>
          </p:cNvSpPr>
          <p:nvPr>
            <p:ph type="body" sz="quarter" idx="13"/>
          </p:nvPr>
        </p:nvSpPr>
        <p:spPr>
          <a:xfrm>
            <a:off x="6453143" y="341313"/>
            <a:ext cx="2412184" cy="666000"/>
          </a:xfrm>
          <a:prstGeom prst="rect">
            <a:avLst/>
          </a:prstGeom>
        </p:spPr>
        <p:txBody>
          <a:bodyPr lIns="0" tIns="0" rIns="0" bIns="0"/>
          <a:lstStyle>
            <a:lvl1pPr marL="0" indent="0">
              <a:lnSpc>
                <a:spcPts val="2800"/>
              </a:lnSpc>
              <a:spcBef>
                <a:spcPts val="0"/>
              </a:spcBef>
              <a:buFontTx/>
              <a:buNone/>
              <a:defRPr sz="2800" baseline="0">
                <a:solidFill>
                  <a:schemeClr val="bg1"/>
                </a:solidFill>
                <a:latin typeface="Franklin Gothic Medium" panose="020B0603020102020204" pitchFamily="34" charset="0"/>
              </a:defRPr>
            </a:lvl1pPr>
          </a:lstStyle>
          <a:p>
            <a:pPr lvl="0"/>
            <a:endParaRPr lang="fi-FI"/>
          </a:p>
        </p:txBody>
      </p:sp>
    </p:spTree>
    <p:extLst>
      <p:ext uri="{BB962C8B-B14F-4D97-AF65-F5344CB8AC3E}">
        <p14:creationId xmlns:p14="http://schemas.microsoft.com/office/powerpoint/2010/main" val="2623752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lme tärkeintä, 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670568"/>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4"/>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3"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solidFill>
                  <a:schemeClr val="bg1"/>
                </a:solidFill>
              </a:rPr>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1"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solidFill>
                  <a:schemeClr val="bg1"/>
                </a:solidFill>
              </a:rPr>
              <a:t>Muokkaa alaotsikon perustyyliä naps.</a:t>
            </a:r>
          </a:p>
        </p:txBody>
      </p:sp>
    </p:spTree>
    <p:extLst>
      <p:ext uri="{BB962C8B-B14F-4D97-AF65-F5344CB8AC3E}">
        <p14:creationId xmlns:p14="http://schemas.microsoft.com/office/powerpoint/2010/main" val="2502647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olme tärkeintä,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670568"/>
          </a:xfrm>
          <a:prstGeom prst="rect">
            <a:avLst/>
          </a:prstGeom>
        </p:spPr>
        <p:txBody>
          <a:bodyPr lIns="0" tIns="0" rIns="0" bIns="0"/>
          <a:lstStyle>
            <a:lvl1pPr algn="l">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4"/>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rgbClr val="102352"/>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3"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1"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t>Muokkaa alaotsikon perustyyliä naps.</a:t>
            </a:r>
          </a:p>
        </p:txBody>
      </p:sp>
    </p:spTree>
    <p:extLst>
      <p:ext uri="{BB962C8B-B14F-4D97-AF65-F5344CB8AC3E}">
        <p14:creationId xmlns:p14="http://schemas.microsoft.com/office/powerpoint/2010/main" val="355111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sältödia,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1592942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7" y="1073244"/>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1181576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äliotsikkodia,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7" y="1073244"/>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191561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Kuvituskuva, sininen">
    <p:bg>
      <p:bgPr>
        <a:solidFill>
          <a:srgbClr val="E15D29"/>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5" y="-1239930"/>
            <a:ext cx="7861829" cy="7681463"/>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6" y="498476"/>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7" y="4033138"/>
            <a:ext cx="1783171" cy="593721"/>
          </a:xfrm>
          <a:prstGeom prst="rect">
            <a:avLst/>
          </a:prstGeom>
        </p:spPr>
      </p:pic>
    </p:spTree>
    <p:extLst>
      <p:ext uri="{BB962C8B-B14F-4D97-AF65-F5344CB8AC3E}">
        <p14:creationId xmlns:p14="http://schemas.microsoft.com/office/powerpoint/2010/main" val="2517818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ituskuva, sininen">
    <p:bg>
      <p:bgPr>
        <a:solidFill>
          <a:srgbClr val="102352"/>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5" y="-1239930"/>
            <a:ext cx="7861829" cy="7681463"/>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6" y="498476"/>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7" y="4033138"/>
            <a:ext cx="1783171" cy="593721"/>
          </a:xfrm>
          <a:prstGeom prst="rect">
            <a:avLst/>
          </a:prstGeom>
        </p:spPr>
      </p:pic>
    </p:spTree>
    <p:extLst>
      <p:ext uri="{BB962C8B-B14F-4D97-AF65-F5344CB8AC3E}">
        <p14:creationId xmlns:p14="http://schemas.microsoft.com/office/powerpoint/2010/main" val="2500272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dia, 4 kuvaa">
    <p:bg>
      <p:bgPr>
        <a:solidFill>
          <a:srgbClr val="E15D29"/>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3"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8"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2" name="Kuvan paikkamerkki 2"/>
          <p:cNvSpPr>
            <a:spLocks noGrp="1"/>
          </p:cNvSpPr>
          <p:nvPr>
            <p:ph type="pic" sz="quarter" idx="16"/>
          </p:nvPr>
        </p:nvSpPr>
        <p:spPr>
          <a:xfrm>
            <a:off x="4755238" y="2772880"/>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3" y="2772880"/>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Tree>
    <p:extLst>
      <p:ext uri="{BB962C8B-B14F-4D97-AF65-F5344CB8AC3E}">
        <p14:creationId xmlns:p14="http://schemas.microsoft.com/office/powerpoint/2010/main" val="299710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vadia, 3 kuvaa + teksti">
    <p:bg>
      <p:bgPr>
        <a:solidFill>
          <a:srgbClr val="102352"/>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3"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8"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3" y="2772880"/>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7" name="Tekstin paikkamerkki 15"/>
          <p:cNvSpPr>
            <a:spLocks noGrp="1"/>
          </p:cNvSpPr>
          <p:nvPr>
            <p:ph type="body" sz="quarter" idx="18"/>
          </p:nvPr>
        </p:nvSpPr>
        <p:spPr>
          <a:xfrm>
            <a:off x="4755237" y="2772880"/>
            <a:ext cx="3887542" cy="1900550"/>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spTree>
    <p:extLst>
      <p:ext uri="{BB962C8B-B14F-4D97-AF65-F5344CB8AC3E}">
        <p14:creationId xmlns:p14="http://schemas.microsoft.com/office/powerpoint/2010/main" val="41570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ältödia,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173876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deoi. Kehitä. Äänest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376603" y="341724"/>
            <a:ext cx="2331763" cy="670568"/>
          </a:xfrm>
          <a:prstGeom prst="rect">
            <a:avLst/>
          </a:prstGeom>
        </p:spPr>
        <p:txBody>
          <a:bodyPr lIns="0" tIns="0" rIns="0" bIns="0"/>
          <a:lstStyle>
            <a:lvl1pPr algn="l">
              <a:lnSpc>
                <a:spcPts val="2800"/>
              </a:lnSpc>
              <a:defRPr sz="2800"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3"/>
            <a:ext cx="2331762" cy="3369430"/>
          </a:xfrm>
          <a:prstGeom prst="rect">
            <a:avLst/>
          </a:prstGeom>
          <a:noFill/>
          <a:ln w="34925" cap="rnd">
            <a:noFill/>
            <a:round/>
          </a:ln>
          <a:effectLst>
            <a:softEdge rad="0"/>
          </a:effectLst>
        </p:spPr>
        <p:txBody>
          <a:bodyPr lIns="0" tIns="0" rIns="0" bIns="0"/>
          <a:lstStyle>
            <a:lvl1pPr marL="0" indent="0" algn="l">
              <a:lnSpc>
                <a:spcPts val="1400"/>
              </a:lnSpc>
              <a:spcBef>
                <a:spcPts val="0"/>
              </a:spcBef>
              <a:buNone/>
              <a:defRPr sz="15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15" name="Tekstin paikkamerkki 14">
            <a:extLst>
              <a:ext uri="{FF2B5EF4-FFF2-40B4-BE49-F238E27FC236}">
                <a16:creationId xmlns:a16="http://schemas.microsoft.com/office/drawing/2014/main" id="{B9D21F8E-1696-BB49-BFC3-9830EF5086D2}"/>
              </a:ext>
            </a:extLst>
          </p:cNvPr>
          <p:cNvSpPr>
            <a:spLocks noGrp="1"/>
          </p:cNvSpPr>
          <p:nvPr>
            <p:ph type="body" sz="quarter" idx="10"/>
          </p:nvPr>
        </p:nvSpPr>
        <p:spPr>
          <a:xfrm>
            <a:off x="3387725" y="1446212"/>
            <a:ext cx="2343150" cy="3369627"/>
          </a:xfrm>
          <a:prstGeom prst="rect">
            <a:avLst/>
          </a:prstGeom>
        </p:spPr>
        <p:txBody>
          <a:bodyPr/>
          <a:lstStyle>
            <a:lvl1pPr marL="0" indent="0">
              <a:buFontTx/>
              <a:buNone/>
              <a:defRPr sz="1500" baseline="0">
                <a:solidFill>
                  <a:srgbClr val="102352"/>
                </a:solidFill>
                <a:latin typeface="Franklin Gothic Medium" panose="020B0603020102020204" pitchFamily="34" charset="0"/>
              </a:defRPr>
            </a:lvl1pPr>
          </a:lstStyle>
          <a:p>
            <a:pPr lvl="0"/>
            <a:endParaRPr lang="fi-FI"/>
          </a:p>
        </p:txBody>
      </p:sp>
      <p:sp>
        <p:nvSpPr>
          <p:cNvPr id="16" name="Tekstin paikkamerkki 14">
            <a:extLst>
              <a:ext uri="{FF2B5EF4-FFF2-40B4-BE49-F238E27FC236}">
                <a16:creationId xmlns:a16="http://schemas.microsoft.com/office/drawing/2014/main" id="{21121355-6544-CE4B-A2DC-6866453909EB}"/>
              </a:ext>
            </a:extLst>
          </p:cNvPr>
          <p:cNvSpPr>
            <a:spLocks noGrp="1"/>
          </p:cNvSpPr>
          <p:nvPr>
            <p:ph type="body" sz="quarter" idx="11"/>
          </p:nvPr>
        </p:nvSpPr>
        <p:spPr>
          <a:xfrm>
            <a:off x="6461850" y="1446212"/>
            <a:ext cx="2343150" cy="3369627"/>
          </a:xfrm>
          <a:prstGeom prst="rect">
            <a:avLst/>
          </a:prstGeom>
        </p:spPr>
        <p:txBody>
          <a:bodyPr/>
          <a:lstStyle>
            <a:lvl1pPr marL="0" indent="0">
              <a:buFontTx/>
              <a:buNone/>
              <a:defRPr sz="1500" baseline="0">
                <a:solidFill>
                  <a:schemeClr val="bg1"/>
                </a:solidFill>
                <a:latin typeface="Franklin Gothic Medium" panose="020B0603020102020204" pitchFamily="34" charset="0"/>
              </a:defRPr>
            </a:lvl1pPr>
          </a:lstStyle>
          <a:p>
            <a:pPr lvl="0"/>
            <a:endParaRPr lang="fi-FI"/>
          </a:p>
        </p:txBody>
      </p:sp>
      <p:sp>
        <p:nvSpPr>
          <p:cNvPr id="18" name="Tekstin paikkamerkki 17">
            <a:extLst>
              <a:ext uri="{FF2B5EF4-FFF2-40B4-BE49-F238E27FC236}">
                <a16:creationId xmlns:a16="http://schemas.microsoft.com/office/drawing/2014/main" id="{52B20D61-9E3D-C244-A9BF-37E78076F4BC}"/>
              </a:ext>
            </a:extLst>
          </p:cNvPr>
          <p:cNvSpPr>
            <a:spLocks noGrp="1"/>
          </p:cNvSpPr>
          <p:nvPr>
            <p:ph type="body" sz="quarter" idx="12"/>
          </p:nvPr>
        </p:nvSpPr>
        <p:spPr>
          <a:xfrm>
            <a:off x="3387725" y="341313"/>
            <a:ext cx="2412184" cy="666000"/>
          </a:xfrm>
          <a:prstGeom prst="rect">
            <a:avLst/>
          </a:prstGeom>
        </p:spPr>
        <p:txBody>
          <a:bodyPr lIns="0" tIns="0" rIns="0" bIns="0"/>
          <a:lstStyle>
            <a:lvl1pPr marL="0" indent="0">
              <a:lnSpc>
                <a:spcPts val="2800"/>
              </a:lnSpc>
              <a:spcBef>
                <a:spcPts val="0"/>
              </a:spcBef>
              <a:buFontTx/>
              <a:buNone/>
              <a:defRPr sz="2800" baseline="0">
                <a:solidFill>
                  <a:srgbClr val="102352"/>
                </a:solidFill>
                <a:latin typeface="Franklin Gothic Medium" panose="020B0603020102020204" pitchFamily="34" charset="0"/>
              </a:defRPr>
            </a:lvl1pPr>
          </a:lstStyle>
          <a:p>
            <a:pPr lvl="0"/>
            <a:endParaRPr lang="fi-FI"/>
          </a:p>
        </p:txBody>
      </p:sp>
      <p:sp>
        <p:nvSpPr>
          <p:cNvPr id="19" name="Tekstin paikkamerkki 17">
            <a:extLst>
              <a:ext uri="{FF2B5EF4-FFF2-40B4-BE49-F238E27FC236}">
                <a16:creationId xmlns:a16="http://schemas.microsoft.com/office/drawing/2014/main" id="{40D3C272-5033-8340-968C-0D530D62CFFA}"/>
              </a:ext>
            </a:extLst>
          </p:cNvPr>
          <p:cNvSpPr>
            <a:spLocks noGrp="1"/>
          </p:cNvSpPr>
          <p:nvPr>
            <p:ph type="body" sz="quarter" idx="13"/>
          </p:nvPr>
        </p:nvSpPr>
        <p:spPr>
          <a:xfrm>
            <a:off x="6453142" y="341313"/>
            <a:ext cx="2412184" cy="666000"/>
          </a:xfrm>
          <a:prstGeom prst="rect">
            <a:avLst/>
          </a:prstGeom>
        </p:spPr>
        <p:txBody>
          <a:bodyPr lIns="0" tIns="0" rIns="0" bIns="0"/>
          <a:lstStyle>
            <a:lvl1pPr marL="0" indent="0">
              <a:lnSpc>
                <a:spcPts val="2800"/>
              </a:lnSpc>
              <a:spcBef>
                <a:spcPts val="0"/>
              </a:spcBef>
              <a:buFontTx/>
              <a:buNone/>
              <a:defRPr sz="2800" baseline="0">
                <a:solidFill>
                  <a:schemeClr val="bg1"/>
                </a:solidFill>
                <a:latin typeface="Franklin Gothic Medium" panose="020B0603020102020204" pitchFamily="34" charset="0"/>
              </a:defRPr>
            </a:lvl1pPr>
          </a:lstStyle>
          <a:p>
            <a:pPr lvl="0"/>
            <a:endParaRPr lang="fi-FI"/>
          </a:p>
        </p:txBody>
      </p:sp>
    </p:spTree>
    <p:extLst>
      <p:ext uri="{BB962C8B-B14F-4D97-AF65-F5344CB8AC3E}">
        <p14:creationId xmlns:p14="http://schemas.microsoft.com/office/powerpoint/2010/main" val="53414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lme tärkeintä, 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670568"/>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3" y="1445623"/>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2"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solidFill>
                  <a:schemeClr val="bg1"/>
                </a:solidFill>
              </a:rPr>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0"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solidFill>
                  <a:schemeClr val="bg1"/>
                </a:solidFill>
              </a:rPr>
              <a:t>Muokkaa alaotsikon perustyyliä naps.</a:t>
            </a:r>
          </a:p>
        </p:txBody>
      </p:sp>
    </p:spTree>
    <p:extLst>
      <p:ext uri="{BB962C8B-B14F-4D97-AF65-F5344CB8AC3E}">
        <p14:creationId xmlns:p14="http://schemas.microsoft.com/office/powerpoint/2010/main" val="263951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olme tärkeintä,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670568"/>
          </a:xfrm>
          <a:prstGeom prst="rect">
            <a:avLst/>
          </a:prstGeom>
        </p:spPr>
        <p:txBody>
          <a:bodyPr lIns="0" tIns="0" rIns="0" bIns="0"/>
          <a:lstStyle>
            <a:lvl1pPr algn="l">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3" y="1445623"/>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rgbClr val="102352"/>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2"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0"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t>Muokkaa alaotsikon perustyyliä naps.</a:t>
            </a:r>
          </a:p>
        </p:txBody>
      </p:sp>
    </p:spTree>
    <p:extLst>
      <p:ext uri="{BB962C8B-B14F-4D97-AF65-F5344CB8AC3E}">
        <p14:creationId xmlns:p14="http://schemas.microsoft.com/office/powerpoint/2010/main" val="307054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5D2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0794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52" r:id="rId4"/>
    <p:sldLayoutId id="2147483661" r:id="rId5"/>
    <p:sldLayoutId id="2147483662" r:id="rId6"/>
    <p:sldLayoutId id="2147483667" r:id="rId7"/>
    <p:sldLayoutId id="2147483666" r:id="rId8"/>
    <p:sldLayoutId id="2147483654" r:id="rId9"/>
    <p:sldLayoutId id="2147483653" r:id="rId10"/>
    <p:sldLayoutId id="2147483663" r:id="rId11"/>
    <p:sldLayoutId id="2147483664" r:id="rId12"/>
    <p:sldLayoutId id="2147483657" r:id="rId13"/>
    <p:sldLayoutId id="2147483658" r:id="rId14"/>
    <p:sldLayoutId id="214748365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467316" y="573868"/>
            <a:ext cx="8213326" cy="410255"/>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467316" y="1303020"/>
            <a:ext cx="8213326" cy="3211830"/>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6575163" y="4793876"/>
            <a:ext cx="1965094" cy="213612"/>
          </a:xfrm>
          <a:prstGeom prst="rect">
            <a:avLst/>
          </a:prstGeom>
        </p:spPr>
        <p:txBody>
          <a:bodyPr vert="horz" lIns="0" tIns="0" rIns="0" bIns="0" rtlCol="0" anchor="ctr"/>
          <a:lstStyle>
            <a:lvl1pPr algn="ctr">
              <a:defRPr sz="675">
                <a:solidFill>
                  <a:schemeClr val="tx2"/>
                </a:solidFill>
              </a:defRPr>
            </a:lvl1pPr>
          </a:lstStyle>
          <a:p>
            <a:fld id="{FD1E28E1-38B7-4D72-9E55-AFE47C4FB7F1}" type="datetime1">
              <a:rPr lang="fi-FI" smtClean="0"/>
              <a:t>14.1.2025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3028950" y="4793876"/>
            <a:ext cx="3086100" cy="213612"/>
          </a:xfrm>
          <a:prstGeom prst="rect">
            <a:avLst/>
          </a:prstGeom>
        </p:spPr>
        <p:txBody>
          <a:bodyPr vert="horz" lIns="0" tIns="0" rIns="0" bIns="0" rtlCol="0" anchor="ctr"/>
          <a:lstStyle>
            <a:lvl1pPr algn="ctr">
              <a:defRPr sz="675">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8643484" y="4793876"/>
            <a:ext cx="289306" cy="213612"/>
          </a:xfrm>
          <a:prstGeom prst="rect">
            <a:avLst/>
          </a:prstGeom>
        </p:spPr>
        <p:txBody>
          <a:bodyPr vert="horz" lIns="0" tIns="0" rIns="0" bIns="0" rtlCol="0" anchor="ctr"/>
          <a:lstStyle>
            <a:lvl1pPr algn="r">
              <a:defRPr sz="675">
                <a:solidFill>
                  <a:schemeClr val="tx2"/>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16811374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hdr="0" ftr="0"/>
  <p:txStyles>
    <p:title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p:titleStyle>
    <p:bodyStyle>
      <a:lvl1pPr marL="134541" indent="-134541" algn="l" defTabSz="342900" rtl="0" eaLnBrk="1" latinLnBrk="0" hangingPunct="1">
        <a:lnSpc>
          <a:spcPct val="100000"/>
        </a:lnSpc>
        <a:spcBef>
          <a:spcPts val="638"/>
        </a:spcBef>
        <a:buFont typeface="Arial" panose="020B0604020202020204" pitchFamily="34" charset="0"/>
        <a:buChar char="•"/>
        <a:defRPr sz="1313" kern="1200">
          <a:solidFill>
            <a:schemeClr val="tx1"/>
          </a:solidFill>
          <a:latin typeface="+mn-lt"/>
          <a:ea typeface="+mn-ea"/>
          <a:cs typeface="+mn-cs"/>
        </a:defRPr>
      </a:lvl1pPr>
      <a:lvl2pPr marL="269081" indent="-134541"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2pPr>
      <a:lvl3pPr marL="403622" indent="-134541"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3pPr>
      <a:lvl4pPr marL="538163" indent="-134541"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4pPr>
      <a:lvl5pPr marL="672108" indent="-133946"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5D2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075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ctr" defTabSz="457172" rtl="0" eaLnBrk="1" latinLnBrk="0" hangingPunct="1">
        <a:spcBef>
          <a:spcPct val="0"/>
        </a:spcBef>
        <a:buNone/>
        <a:defRPr sz="4400" kern="1200">
          <a:solidFill>
            <a:schemeClr val="tx1"/>
          </a:solidFill>
          <a:latin typeface="+mj-lt"/>
          <a:ea typeface="+mj-ea"/>
          <a:cs typeface="+mj-cs"/>
        </a:defRPr>
      </a:lvl1pPr>
    </p:titleStyle>
    <p:bodyStyle>
      <a:lvl1pPr marL="342879" indent="-342879" algn="l" defTabSz="457172" rtl="0" eaLnBrk="1" latinLnBrk="0" hangingPunct="1">
        <a:spcBef>
          <a:spcPct val="20000"/>
        </a:spcBef>
        <a:buFont typeface="Arial"/>
        <a:buChar char="•"/>
        <a:defRPr sz="3200" kern="1200">
          <a:solidFill>
            <a:schemeClr val="tx1"/>
          </a:solidFill>
          <a:latin typeface="+mn-lt"/>
          <a:ea typeface="+mn-ea"/>
          <a:cs typeface="+mn-cs"/>
        </a:defRPr>
      </a:lvl1pPr>
      <a:lvl2pPr marL="742904" indent="-285732" algn="l" defTabSz="457172" rtl="0" eaLnBrk="1" latinLnBrk="0" hangingPunct="1">
        <a:spcBef>
          <a:spcPct val="20000"/>
        </a:spcBef>
        <a:buFont typeface="Arial"/>
        <a:buChar char="–"/>
        <a:defRPr sz="2800" kern="1200">
          <a:solidFill>
            <a:schemeClr val="tx1"/>
          </a:solidFill>
          <a:latin typeface="+mn-lt"/>
          <a:ea typeface="+mn-ea"/>
          <a:cs typeface="+mn-cs"/>
        </a:defRPr>
      </a:lvl2pPr>
      <a:lvl3pPr marL="1142929" indent="-228586" algn="l" defTabSz="457172" rtl="0" eaLnBrk="1" latinLnBrk="0" hangingPunct="1">
        <a:spcBef>
          <a:spcPct val="20000"/>
        </a:spcBef>
        <a:buFont typeface="Arial"/>
        <a:buChar char="•"/>
        <a:defRPr sz="2400" kern="1200">
          <a:solidFill>
            <a:schemeClr val="tx1"/>
          </a:solidFill>
          <a:latin typeface="+mn-lt"/>
          <a:ea typeface="+mn-ea"/>
          <a:cs typeface="+mn-cs"/>
        </a:defRPr>
      </a:lvl3pPr>
      <a:lvl4pPr marL="1600100" indent="-228586" algn="l" defTabSz="457172" rtl="0" eaLnBrk="1" latinLnBrk="0" hangingPunct="1">
        <a:spcBef>
          <a:spcPct val="20000"/>
        </a:spcBef>
        <a:buFont typeface="Arial"/>
        <a:buChar char="–"/>
        <a:defRPr sz="2000" kern="1200">
          <a:solidFill>
            <a:schemeClr val="tx1"/>
          </a:solidFill>
          <a:latin typeface="+mn-lt"/>
          <a:ea typeface="+mn-ea"/>
          <a:cs typeface="+mn-cs"/>
        </a:defRPr>
      </a:lvl4pPr>
      <a:lvl5pPr marL="2057272" indent="-228586" algn="l" defTabSz="457172" rtl="0" eaLnBrk="1" latinLnBrk="0" hangingPunct="1">
        <a:spcBef>
          <a:spcPct val="20000"/>
        </a:spcBef>
        <a:buFont typeface="Arial"/>
        <a:buChar char="»"/>
        <a:defRPr sz="2000" kern="1200">
          <a:solidFill>
            <a:schemeClr val="tx1"/>
          </a:solidFill>
          <a:latin typeface="+mn-lt"/>
          <a:ea typeface="+mn-ea"/>
          <a:cs typeface="+mn-cs"/>
        </a:defRPr>
      </a:lvl5pPr>
      <a:lvl6pPr marL="2514443" indent="-228586" algn="l" defTabSz="457172" rtl="0" eaLnBrk="1" latinLnBrk="0" hangingPunct="1">
        <a:spcBef>
          <a:spcPct val="20000"/>
        </a:spcBef>
        <a:buFont typeface="Arial"/>
        <a:buChar char="•"/>
        <a:defRPr sz="2000" kern="1200">
          <a:solidFill>
            <a:schemeClr val="tx1"/>
          </a:solidFill>
          <a:latin typeface="+mn-lt"/>
          <a:ea typeface="+mn-ea"/>
          <a:cs typeface="+mn-cs"/>
        </a:defRPr>
      </a:lvl6pPr>
      <a:lvl7pPr marL="2971615" indent="-228586" algn="l" defTabSz="457172" rtl="0" eaLnBrk="1" latinLnBrk="0" hangingPunct="1">
        <a:spcBef>
          <a:spcPct val="20000"/>
        </a:spcBef>
        <a:buFont typeface="Arial"/>
        <a:buChar char="•"/>
        <a:defRPr sz="2000" kern="1200">
          <a:solidFill>
            <a:schemeClr val="tx1"/>
          </a:solidFill>
          <a:latin typeface="+mn-lt"/>
          <a:ea typeface="+mn-ea"/>
          <a:cs typeface="+mn-cs"/>
        </a:defRPr>
      </a:lvl7pPr>
      <a:lvl8pPr marL="3428786" indent="-228586"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57" indent="-228586" algn="l" defTabSz="45717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72" rtl="0" eaLnBrk="1" latinLnBrk="0" hangingPunct="1">
        <a:defRPr sz="1800" kern="1200">
          <a:solidFill>
            <a:schemeClr val="tx1"/>
          </a:solidFill>
          <a:latin typeface="+mn-lt"/>
          <a:ea typeface="+mn-ea"/>
          <a:cs typeface="+mn-cs"/>
        </a:defRPr>
      </a:lvl1pPr>
      <a:lvl2pPr marL="457172" algn="l" defTabSz="457172" rtl="0" eaLnBrk="1" latinLnBrk="0" hangingPunct="1">
        <a:defRPr sz="1800" kern="1200">
          <a:solidFill>
            <a:schemeClr val="tx1"/>
          </a:solidFill>
          <a:latin typeface="+mn-lt"/>
          <a:ea typeface="+mn-ea"/>
          <a:cs typeface="+mn-cs"/>
        </a:defRPr>
      </a:lvl2pPr>
      <a:lvl3pPr marL="914343" algn="l" defTabSz="457172" rtl="0" eaLnBrk="1" latinLnBrk="0" hangingPunct="1">
        <a:defRPr sz="1800" kern="1200">
          <a:solidFill>
            <a:schemeClr val="tx1"/>
          </a:solidFill>
          <a:latin typeface="+mn-lt"/>
          <a:ea typeface="+mn-ea"/>
          <a:cs typeface="+mn-cs"/>
        </a:defRPr>
      </a:lvl3pPr>
      <a:lvl4pPr marL="1371515" algn="l" defTabSz="457172" rtl="0" eaLnBrk="1" latinLnBrk="0" hangingPunct="1">
        <a:defRPr sz="1800" kern="1200">
          <a:solidFill>
            <a:schemeClr val="tx1"/>
          </a:solidFill>
          <a:latin typeface="+mn-lt"/>
          <a:ea typeface="+mn-ea"/>
          <a:cs typeface="+mn-cs"/>
        </a:defRPr>
      </a:lvl4pPr>
      <a:lvl5pPr marL="1828686" algn="l" defTabSz="457172" rtl="0" eaLnBrk="1" latinLnBrk="0" hangingPunct="1">
        <a:defRPr sz="1800" kern="1200">
          <a:solidFill>
            <a:schemeClr val="tx1"/>
          </a:solidFill>
          <a:latin typeface="+mn-lt"/>
          <a:ea typeface="+mn-ea"/>
          <a:cs typeface="+mn-cs"/>
        </a:defRPr>
      </a:lvl5pPr>
      <a:lvl6pPr marL="2285858" algn="l" defTabSz="457172" rtl="0" eaLnBrk="1" latinLnBrk="0" hangingPunct="1">
        <a:defRPr sz="1800" kern="1200">
          <a:solidFill>
            <a:schemeClr val="tx1"/>
          </a:solidFill>
          <a:latin typeface="+mn-lt"/>
          <a:ea typeface="+mn-ea"/>
          <a:cs typeface="+mn-cs"/>
        </a:defRPr>
      </a:lvl6pPr>
      <a:lvl7pPr marL="2743029" algn="l" defTabSz="457172" rtl="0" eaLnBrk="1" latinLnBrk="0" hangingPunct="1">
        <a:defRPr sz="1800" kern="1200">
          <a:solidFill>
            <a:schemeClr val="tx1"/>
          </a:solidFill>
          <a:latin typeface="+mn-lt"/>
          <a:ea typeface="+mn-ea"/>
          <a:cs typeface="+mn-cs"/>
        </a:defRPr>
      </a:lvl7pPr>
      <a:lvl8pPr marL="3200201" algn="l" defTabSz="457172" rtl="0" eaLnBrk="1" latinLnBrk="0" hangingPunct="1">
        <a:defRPr sz="1800" kern="1200">
          <a:solidFill>
            <a:schemeClr val="tx1"/>
          </a:solidFill>
          <a:latin typeface="+mn-lt"/>
          <a:ea typeface="+mn-ea"/>
          <a:cs typeface="+mn-cs"/>
        </a:defRPr>
      </a:lvl8pPr>
      <a:lvl9pPr marL="3657371" algn="l" defTabSz="457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hyperlink" Target="https://kartta.lahti.fi/ims/?layers=Opaskartta&amp;lon=OSBU%3An%20ja%20kumppanuusp%C3%B6ytien%20aluejako&amp;cp=6765124,26481268&amp;z=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omalahti.fi/" TargetMode="External"/><Relationship Id="rId7" Type="http://schemas.openxmlformats.org/officeDocument/2006/relationships/image" Target="../media/image31.sv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35.jpg"/><Relationship Id="rId4" Type="http://schemas.openxmlformats.org/officeDocument/2006/relationships/hyperlink" Target="mailto:omalahti@lahti.f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video" Target="https://www.youtube.com/embed/wKCeRFopw5A?feature=oembed"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hyperlink" Target="lahti.fi/osbu" TargetMode="Externa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hyperlink" Target="lahti.fi/osbu" TargetMode="Externa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52B2B4E7-7656-188D-FBCB-063A5FAB8DD3}"/>
              </a:ext>
            </a:extLst>
          </p:cNvPr>
          <p:cNvPicPr>
            <a:picLocks noGrp="1" noChangeAspect="1"/>
          </p:cNvPicPr>
          <p:nvPr>
            <p:ph type="pic" sz="quarter" idx="15"/>
          </p:nvPr>
        </p:nvPicPr>
        <p:blipFill>
          <a:blip r:embed="rId3"/>
          <a:srcRect t="7849" b="7849"/>
          <a:stretch/>
        </p:blipFill>
        <p:spPr>
          <a:xfrm>
            <a:off x="1816212" y="0"/>
            <a:ext cx="7327491" cy="4120158"/>
          </a:xfrm>
        </p:spPr>
      </p:pic>
      <p:sp>
        <p:nvSpPr>
          <p:cNvPr id="5" name="Otsikko 4">
            <a:extLst>
              <a:ext uri="{FF2B5EF4-FFF2-40B4-BE49-F238E27FC236}">
                <a16:creationId xmlns:a16="http://schemas.microsoft.com/office/drawing/2014/main" id="{F1E5641B-E521-58E4-9CAD-983E7334736B}"/>
              </a:ext>
            </a:extLst>
          </p:cNvPr>
          <p:cNvSpPr>
            <a:spLocks noGrp="1"/>
          </p:cNvSpPr>
          <p:nvPr>
            <p:ph type="ctrTitle"/>
          </p:nvPr>
        </p:nvSpPr>
        <p:spPr>
          <a:xfrm>
            <a:off x="459025" y="1154250"/>
            <a:ext cx="7327491" cy="1417500"/>
          </a:xfrm>
        </p:spPr>
        <p:txBody>
          <a:bodyPr/>
          <a:lstStyle/>
          <a:p>
            <a:r>
              <a:rPr lang="fi-FI" b="1">
                <a:effectLst>
                  <a:outerShdw blurRad="38100" dist="38100" dir="2700000" algn="tl">
                    <a:srgbClr val="000000">
                      <a:alpha val="43137"/>
                    </a:srgbClr>
                  </a:outerShdw>
                </a:effectLst>
                <a:uFill>
                  <a:solidFill>
                    <a:srgbClr val="01E376"/>
                  </a:solidFill>
                </a:uFill>
              </a:rPr>
              <a:t>OSBU eli</a:t>
            </a:r>
            <a:br>
              <a:rPr lang="fi-FI" b="1">
                <a:effectLst>
                  <a:outerShdw blurRad="38100" dist="38100" dir="2700000" algn="tl">
                    <a:srgbClr val="000000">
                      <a:alpha val="43137"/>
                    </a:srgbClr>
                  </a:outerShdw>
                </a:effectLst>
                <a:uFill>
                  <a:solidFill>
                    <a:srgbClr val="01E376"/>
                  </a:solidFill>
                </a:uFill>
              </a:rPr>
            </a:br>
            <a:r>
              <a:rPr lang="fi-FI" b="1">
                <a:effectLst>
                  <a:outerShdw blurRad="38100" dist="38100" dir="2700000" algn="tl">
                    <a:srgbClr val="000000">
                      <a:alpha val="43137"/>
                    </a:srgbClr>
                  </a:outerShdw>
                </a:effectLst>
                <a:uFill>
                  <a:solidFill>
                    <a:srgbClr val="01E376"/>
                  </a:solidFill>
                </a:uFill>
              </a:rPr>
              <a:t>osallistuva </a:t>
            </a:r>
            <a:br>
              <a:rPr lang="fi-FI" b="1">
                <a:effectLst>
                  <a:outerShdw blurRad="38100" dist="38100" dir="2700000" algn="tl">
                    <a:srgbClr val="000000">
                      <a:alpha val="43137"/>
                    </a:srgbClr>
                  </a:outerShdw>
                </a:effectLst>
                <a:uFill>
                  <a:solidFill>
                    <a:srgbClr val="01E376"/>
                  </a:solidFill>
                </a:uFill>
              </a:rPr>
            </a:br>
            <a:r>
              <a:rPr lang="fi-FI" b="1">
                <a:effectLst>
                  <a:outerShdw blurRad="38100" dist="38100" dir="2700000" algn="tl">
                    <a:srgbClr val="000000">
                      <a:alpha val="43137"/>
                    </a:srgbClr>
                  </a:outerShdw>
                </a:effectLst>
                <a:uFill>
                  <a:solidFill>
                    <a:srgbClr val="01E376"/>
                  </a:solidFill>
                </a:uFill>
              </a:rPr>
              <a:t>budjetointi </a:t>
            </a:r>
            <a:br>
              <a:rPr lang="fi-FI" b="1">
                <a:effectLst>
                  <a:outerShdw blurRad="38100" dist="38100" dir="2700000" algn="tl">
                    <a:srgbClr val="000000">
                      <a:alpha val="43137"/>
                    </a:srgbClr>
                  </a:outerShdw>
                </a:effectLst>
                <a:uFill>
                  <a:solidFill>
                    <a:srgbClr val="01E376"/>
                  </a:solidFill>
                </a:uFill>
              </a:rPr>
            </a:br>
            <a:r>
              <a:rPr lang="fi-FI" b="1">
                <a:effectLst>
                  <a:outerShdw blurRad="38100" dist="38100" dir="2700000" algn="tl">
                    <a:srgbClr val="000000">
                      <a:alpha val="43137"/>
                    </a:srgbClr>
                  </a:outerShdw>
                </a:effectLst>
                <a:uFill>
                  <a:solidFill>
                    <a:srgbClr val="01E376"/>
                  </a:solidFill>
                </a:uFill>
              </a:rPr>
              <a:t>Lahdessa 2025</a:t>
            </a:r>
            <a:endParaRPr lang="fi-FI">
              <a:effectLst>
                <a:outerShdw blurRad="38100" dist="38100" dir="2700000" algn="tl">
                  <a:srgbClr val="000000">
                    <a:alpha val="43137"/>
                  </a:srgbClr>
                </a:outerShdw>
              </a:effectLst>
            </a:endParaRPr>
          </a:p>
        </p:txBody>
      </p:sp>
      <p:sp>
        <p:nvSpPr>
          <p:cNvPr id="6" name="Alaotsikko 5">
            <a:extLst>
              <a:ext uri="{FF2B5EF4-FFF2-40B4-BE49-F238E27FC236}">
                <a16:creationId xmlns:a16="http://schemas.microsoft.com/office/drawing/2014/main" id="{35496E0E-5A86-066E-131B-4FE2C2FB85C8}"/>
              </a:ext>
            </a:extLst>
          </p:cNvPr>
          <p:cNvSpPr>
            <a:spLocks noGrp="1"/>
          </p:cNvSpPr>
          <p:nvPr>
            <p:ph type="subTitle" idx="1"/>
          </p:nvPr>
        </p:nvSpPr>
        <p:spPr>
          <a:xfrm>
            <a:off x="456504" y="4261411"/>
            <a:ext cx="7543800" cy="429771"/>
          </a:xfrm>
        </p:spPr>
        <p:txBody>
          <a:bodyPr/>
          <a:lstStyle/>
          <a:p>
            <a:r>
              <a:rPr lang="fi-FI" sz="1163" spc="0"/>
              <a:t>Tia Mäkinen ja Sanna Virta</a:t>
            </a:r>
          </a:p>
        </p:txBody>
      </p:sp>
      <p:sp>
        <p:nvSpPr>
          <p:cNvPr id="2" name="Päivämäärän paikkamerkki 1">
            <a:extLst>
              <a:ext uri="{FF2B5EF4-FFF2-40B4-BE49-F238E27FC236}">
                <a16:creationId xmlns:a16="http://schemas.microsoft.com/office/drawing/2014/main" id="{F3A88036-F4AE-D2DD-7E83-06987169180A}"/>
              </a:ext>
            </a:extLst>
          </p:cNvPr>
          <p:cNvSpPr>
            <a:spLocks noGrp="1"/>
          </p:cNvSpPr>
          <p:nvPr>
            <p:ph type="dt" sz="half" idx="10"/>
          </p:nvPr>
        </p:nvSpPr>
        <p:spPr/>
        <p:txBody>
          <a:bodyPr/>
          <a:lstStyle/>
          <a:p>
            <a:pPr defTabSz="685766"/>
            <a:fld id="{51F8264D-8506-4123-96FF-6A0C29773733}" type="datetime1">
              <a:rPr lang="fi-FI">
                <a:solidFill>
                  <a:prstClr val="white"/>
                </a:solidFill>
                <a:latin typeface="Franklin Gothic Book"/>
              </a:rPr>
              <a:pPr defTabSz="685766"/>
              <a:t>14.1.2025</a:t>
            </a:fld>
            <a:endParaRPr lang="fi-FI">
              <a:solidFill>
                <a:prstClr val="white"/>
              </a:solidFill>
              <a:latin typeface="Franklin Gothic Book"/>
            </a:endParaRPr>
          </a:p>
        </p:txBody>
      </p:sp>
      <p:sp>
        <p:nvSpPr>
          <p:cNvPr id="3" name="Tekstin paikkamerkki 2">
            <a:extLst>
              <a:ext uri="{FF2B5EF4-FFF2-40B4-BE49-F238E27FC236}">
                <a16:creationId xmlns:a16="http://schemas.microsoft.com/office/drawing/2014/main" id="{87FD9E98-BFB3-B92F-88C0-99704624E037}"/>
              </a:ext>
            </a:extLst>
          </p:cNvPr>
          <p:cNvSpPr>
            <a:spLocks noGrp="1"/>
          </p:cNvSpPr>
          <p:nvPr>
            <p:ph type="body" sz="quarter" idx="11"/>
          </p:nvPr>
        </p:nvSpPr>
        <p:spPr/>
        <p:txBody>
          <a:bodyPr/>
          <a:lstStyle/>
          <a:p>
            <a:pPr>
              <a:lnSpc>
                <a:spcPts val="1125"/>
              </a:lnSpc>
            </a:pPr>
            <a:r>
              <a:rPr lang="fi-FI" sz="1050" b="1"/>
              <a:t>#osbu #omalahti</a:t>
            </a:r>
          </a:p>
          <a:p>
            <a:pPr>
              <a:lnSpc>
                <a:spcPts val="1125"/>
              </a:lnSpc>
            </a:pPr>
            <a:r>
              <a:rPr lang="fi-FI" sz="1050" b="1"/>
              <a:t>Lahti.fi/</a:t>
            </a:r>
            <a:r>
              <a:rPr lang="fi-FI" sz="1050" b="1" err="1"/>
              <a:t>osbu</a:t>
            </a:r>
            <a:r>
              <a:rPr lang="fi-FI" sz="1050" b="1"/>
              <a:t> </a:t>
            </a:r>
          </a:p>
          <a:p>
            <a:pPr>
              <a:lnSpc>
                <a:spcPts val="1125"/>
              </a:lnSpc>
            </a:pPr>
            <a:r>
              <a:rPr lang="fi-FI" sz="1050" b="1"/>
              <a:t>Omalahti.fi</a:t>
            </a:r>
          </a:p>
          <a:p>
            <a:endParaRPr lang="fi-FI"/>
          </a:p>
        </p:txBody>
      </p:sp>
    </p:spTree>
    <p:extLst>
      <p:ext uri="{BB962C8B-B14F-4D97-AF65-F5344CB8AC3E}">
        <p14:creationId xmlns:p14="http://schemas.microsoft.com/office/powerpoint/2010/main" val="402253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41E92FD-6F33-752C-C602-889690410013}"/>
              </a:ext>
            </a:extLst>
          </p:cNvPr>
          <p:cNvSpPr>
            <a:spLocks noGrp="1"/>
          </p:cNvSpPr>
          <p:nvPr>
            <p:ph type="dt" sz="half" idx="10"/>
          </p:nvPr>
        </p:nvSpPr>
        <p:spPr/>
        <p:txBody>
          <a:bodyPr/>
          <a:lstStyle/>
          <a:p>
            <a:pPr defTabSz="685766"/>
            <a:fld id="{0E9DFFA2-C3F6-4F20-8D4B-2A153B31F6E0}" type="datetime1">
              <a:rPr lang="fi-FI">
                <a:solidFill>
                  <a:srgbClr val="004F71"/>
                </a:solidFill>
                <a:latin typeface="Franklin Gothic Book"/>
              </a:rPr>
              <a:pPr defTabSz="685766"/>
              <a:t>14.1.2025</a:t>
            </a:fld>
            <a:endParaRPr lang="fi-FI">
              <a:solidFill>
                <a:srgbClr val="004F71"/>
              </a:solidFill>
              <a:latin typeface="Franklin Gothic Book"/>
            </a:endParaRPr>
          </a:p>
        </p:txBody>
      </p:sp>
      <p:sp>
        <p:nvSpPr>
          <p:cNvPr id="5" name="Dian numeron paikkamerkki 4">
            <a:extLst>
              <a:ext uri="{FF2B5EF4-FFF2-40B4-BE49-F238E27FC236}">
                <a16:creationId xmlns:a16="http://schemas.microsoft.com/office/drawing/2014/main" id="{A77A329D-B799-89C9-D9B1-5CD202A50076}"/>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10</a:t>
            </a:fld>
            <a:endParaRPr lang="fi-FI">
              <a:solidFill>
                <a:srgbClr val="004F71"/>
              </a:solidFill>
              <a:latin typeface="Franklin Gothic Book"/>
            </a:endParaRPr>
          </a:p>
        </p:txBody>
      </p:sp>
      <p:pic>
        <p:nvPicPr>
          <p:cNvPr id="7" name="Kuva 6" descr="Kuva, joka sisältää kohteen kartta, atlas, teksti&#10;&#10;Kuvaus luotu automaattisesti">
            <a:extLst>
              <a:ext uri="{FF2B5EF4-FFF2-40B4-BE49-F238E27FC236}">
                <a16:creationId xmlns:a16="http://schemas.microsoft.com/office/drawing/2014/main" id="{79D43819-0B0D-A17B-7076-727D241DE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892" y="192051"/>
            <a:ext cx="6576752" cy="4815437"/>
          </a:xfrm>
          <a:prstGeom prst="rect">
            <a:avLst/>
          </a:prstGeom>
        </p:spPr>
      </p:pic>
      <p:sp>
        <p:nvSpPr>
          <p:cNvPr id="11" name="Otsikko 10">
            <a:extLst>
              <a:ext uri="{FF2B5EF4-FFF2-40B4-BE49-F238E27FC236}">
                <a16:creationId xmlns:a16="http://schemas.microsoft.com/office/drawing/2014/main" id="{0920D7B0-90C6-C1BB-D54E-2B2E242FC60C}"/>
              </a:ext>
            </a:extLst>
          </p:cNvPr>
          <p:cNvSpPr>
            <a:spLocks noGrp="1"/>
          </p:cNvSpPr>
          <p:nvPr>
            <p:ph type="title"/>
          </p:nvPr>
        </p:nvSpPr>
        <p:spPr>
          <a:xfrm>
            <a:off x="465337" y="299548"/>
            <a:ext cx="8213326" cy="410255"/>
          </a:xfrm>
        </p:spPr>
        <p:txBody>
          <a:bodyPr/>
          <a:lstStyle/>
          <a:p>
            <a:r>
              <a:rPr lang="fi-FI" sz="2800" i="1">
                <a:solidFill>
                  <a:schemeClr val="tx1"/>
                </a:solidFill>
              </a:rPr>
              <a:t>Suuralueet</a:t>
            </a:r>
          </a:p>
        </p:txBody>
      </p:sp>
      <p:sp>
        <p:nvSpPr>
          <p:cNvPr id="3" name="Tekstiruutu 2">
            <a:extLst>
              <a:ext uri="{FF2B5EF4-FFF2-40B4-BE49-F238E27FC236}">
                <a16:creationId xmlns:a16="http://schemas.microsoft.com/office/drawing/2014/main" id="{9721B835-197C-72B8-8F0F-59483FA73490}"/>
              </a:ext>
            </a:extLst>
          </p:cNvPr>
          <p:cNvSpPr txBox="1"/>
          <p:nvPr/>
        </p:nvSpPr>
        <p:spPr>
          <a:xfrm>
            <a:off x="394511" y="722920"/>
            <a:ext cx="4570857" cy="496418"/>
          </a:xfrm>
          <a:prstGeom prst="rect">
            <a:avLst/>
          </a:prstGeom>
          <a:noFill/>
        </p:spPr>
        <p:txBody>
          <a:bodyPr wrap="square">
            <a:spAutoFit/>
          </a:bodyPr>
          <a:lstStyle/>
          <a:p>
            <a:pPr defTabSz="685800"/>
            <a:r>
              <a:rPr lang="fi-FI" sz="1313">
                <a:solidFill>
                  <a:prstClr val="black"/>
                </a:solidFill>
                <a:latin typeface="Franklin Gothic Book"/>
              </a:rPr>
              <a:t>Tutustu alueisiin tarkemmin </a:t>
            </a:r>
          </a:p>
          <a:p>
            <a:pPr defTabSz="685800"/>
            <a:r>
              <a:rPr lang="fi-FI" sz="1313">
                <a:solidFill>
                  <a:prstClr val="black"/>
                </a:solidFill>
                <a:latin typeface="Franklin Gothic Book"/>
                <a:hlinkClick r:id="rId4"/>
              </a:rPr>
              <a:t>Lahden karttapalvelussa</a:t>
            </a:r>
            <a:r>
              <a:rPr lang="fi-FI" sz="1313">
                <a:solidFill>
                  <a:prstClr val="black"/>
                </a:solidFill>
                <a:latin typeface="Franklin Gothic Book"/>
              </a:rPr>
              <a:t>. </a:t>
            </a:r>
          </a:p>
        </p:txBody>
      </p:sp>
      <p:pic>
        <p:nvPicPr>
          <p:cNvPr id="15" name="Kuva 4">
            <a:extLst>
              <a:ext uri="{FF2B5EF4-FFF2-40B4-BE49-F238E27FC236}">
                <a16:creationId xmlns:a16="http://schemas.microsoft.com/office/drawing/2014/main" id="{BFB3E41F-265D-EDEA-E78C-59AF0DD66953}"/>
              </a:ext>
            </a:extLst>
          </p:cNvPr>
          <p:cNvPicPr>
            <a:picLocks noChangeAspect="1"/>
          </p:cNvPicPr>
          <p:nvPr/>
        </p:nvPicPr>
        <p:blipFill>
          <a:blip r:embed="rId5"/>
          <a:stretch>
            <a:fillRect/>
          </a:stretch>
        </p:blipFill>
        <p:spPr>
          <a:xfrm>
            <a:off x="6328302" y="1549964"/>
            <a:ext cx="1621956" cy="3243912"/>
          </a:xfrm>
          <a:prstGeom prst="rect">
            <a:avLst/>
          </a:prstGeom>
        </p:spPr>
      </p:pic>
    </p:spTree>
    <p:extLst>
      <p:ext uri="{BB962C8B-B14F-4D97-AF65-F5344CB8AC3E}">
        <p14:creationId xmlns:p14="http://schemas.microsoft.com/office/powerpoint/2010/main" val="1369760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C08F-0DA2-4E3B-CC4B-44A7FC3608FA}"/>
            </a:ext>
          </a:extLst>
        </p:cNvPr>
        <p:cNvGrpSpPr/>
        <p:nvPr/>
      </p:nvGrpSpPr>
      <p:grpSpPr>
        <a:xfrm>
          <a:off x="0" y="0"/>
          <a:ext cx="0" cy="0"/>
          <a:chOff x="0" y="0"/>
          <a:chExt cx="0" cy="0"/>
        </a:xfrm>
      </p:grpSpPr>
      <p:pic>
        <p:nvPicPr>
          <p:cNvPr id="4" name="Kuva 4">
            <a:extLst>
              <a:ext uri="{FF2B5EF4-FFF2-40B4-BE49-F238E27FC236}">
                <a16:creationId xmlns:a16="http://schemas.microsoft.com/office/drawing/2014/main" id="{C363F07B-C0A5-7378-8763-1F5E4940F845}"/>
              </a:ext>
            </a:extLst>
          </p:cNvPr>
          <p:cNvPicPr>
            <a:picLocks noChangeAspect="1"/>
          </p:cNvPicPr>
          <p:nvPr/>
        </p:nvPicPr>
        <p:blipFill>
          <a:blip r:embed="rId3"/>
          <a:stretch>
            <a:fillRect/>
          </a:stretch>
        </p:blipFill>
        <p:spPr>
          <a:xfrm>
            <a:off x="193431" y="2851477"/>
            <a:ext cx="8950569" cy="2623363"/>
          </a:xfrm>
          <a:prstGeom prst="rect">
            <a:avLst/>
          </a:prstGeom>
        </p:spPr>
      </p:pic>
      <p:sp>
        <p:nvSpPr>
          <p:cNvPr id="6" name="Otsikko 5">
            <a:extLst>
              <a:ext uri="{FF2B5EF4-FFF2-40B4-BE49-F238E27FC236}">
                <a16:creationId xmlns:a16="http://schemas.microsoft.com/office/drawing/2014/main" id="{F5EAAD3F-1739-8330-FA58-C13A4929134B}"/>
              </a:ext>
            </a:extLst>
          </p:cNvPr>
          <p:cNvSpPr>
            <a:spLocks noGrp="1"/>
          </p:cNvSpPr>
          <p:nvPr>
            <p:ph type="ctrTitle"/>
          </p:nvPr>
        </p:nvSpPr>
        <p:spPr>
          <a:xfrm>
            <a:off x="609331" y="1228215"/>
            <a:ext cx="8118767" cy="524636"/>
          </a:xfrm>
        </p:spPr>
        <p:txBody>
          <a:bodyPr lIns="0" tIns="0" rIns="0" bIns="0" anchor="t"/>
          <a:lstStyle/>
          <a:p>
            <a:r>
              <a:rPr lang="fi-FI" sz="3600" b="1" i="1" spc="0">
                <a:solidFill>
                  <a:schemeClr val="tx1"/>
                </a:solidFill>
                <a:latin typeface="Franklin Gothic Demi"/>
              </a:rPr>
              <a:t>Minkälainen se idea sitten esimerkiksi voi olla?</a:t>
            </a:r>
            <a:br>
              <a:rPr lang="fi-FI" sz="6000" b="1" i="1" spc="-100">
                <a:latin typeface="Franklin Gothic Book" panose="020B0503020102020204" pitchFamily="34" charset="0"/>
              </a:rPr>
            </a:br>
            <a:endParaRPr lang="fi-FI" sz="6000" b="1" i="1" spc="-10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4238961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5D29"/>
        </a:solidFill>
        <a:effectLst/>
      </p:bgPr>
    </p:bg>
    <p:spTree>
      <p:nvGrpSpPr>
        <p:cNvPr id="1" name="">
          <a:extLst>
            <a:ext uri="{FF2B5EF4-FFF2-40B4-BE49-F238E27FC236}">
              <a16:creationId xmlns:a16="http://schemas.microsoft.com/office/drawing/2014/main" id="{6D408441-AE70-6686-C63D-3663675BF36C}"/>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F839BFCD-3B04-9A38-2B24-FB4325C02EF2}"/>
              </a:ext>
            </a:extLst>
          </p:cNvPr>
          <p:cNvSpPr txBox="1"/>
          <p:nvPr/>
        </p:nvSpPr>
        <p:spPr>
          <a:xfrm>
            <a:off x="545748" y="2434105"/>
            <a:ext cx="3809999" cy="22775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Liikuntasali leikkitilaksi talvisin lapsille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Franklin Gothic Book"/>
                <a:ea typeface="Calibri"/>
                <a:cs typeface="Calibri"/>
              </a:rPr>
              <a:t>Kustannusarvio: 5 000 €</a:t>
            </a:r>
            <a:endParaRPr kumimoji="0" lang="fi-FI" sz="1800" b="1" i="1"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Maksutonta parkouria perheille 4 koulun liikuntasaleissa. Toteutetaan yhteistyössä </a:t>
            </a:r>
            <a:r>
              <a:rPr kumimoji="0" lang="fi-FI" sz="1800" b="0" i="0" u="none" strike="noStrike" kern="1200" cap="none" spc="0" normalizeH="0" baseline="0" noProof="0" dirty="0" err="1">
                <a:ln>
                  <a:noFill/>
                </a:ln>
                <a:solidFill>
                  <a:prstClr val="white"/>
                </a:solidFill>
                <a:effectLst/>
                <a:uLnTx/>
                <a:uFillTx/>
                <a:latin typeface="Franklin Gothic Book"/>
                <a:ea typeface="Calibri"/>
                <a:cs typeface="Calibri"/>
              </a:rPr>
              <a:t>ParkourAkatemian</a:t>
            </a: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 kanssa.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Vastuuyksikkö: Liikuntapalvelut</a:t>
            </a:r>
            <a:endParaRPr kumimoji="0" lang="fi-FI" sz="18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8" name="Tekstiruutu 7">
            <a:extLst>
              <a:ext uri="{FF2B5EF4-FFF2-40B4-BE49-F238E27FC236}">
                <a16:creationId xmlns:a16="http://schemas.microsoft.com/office/drawing/2014/main" id="{C31A09A1-1AC9-A8EF-180C-16B74FE95AA5}"/>
              </a:ext>
            </a:extLst>
          </p:cNvPr>
          <p:cNvSpPr txBox="1"/>
          <p:nvPr/>
        </p:nvSpPr>
        <p:spPr>
          <a:xfrm>
            <a:off x="4645145" y="2434105"/>
            <a:ext cx="4251156" cy="16927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Ilmaistapahtuma </a:t>
            </a:r>
            <a:r>
              <a:rPr lang="fi-FI" sz="2000" b="1" i="1" dirty="0">
                <a:solidFill>
                  <a:prstClr val="white"/>
                </a:solidFill>
                <a:latin typeface="Franklin Gothic Demi" panose="020B0703020102020204" pitchFamily="34" charset="0"/>
              </a:rPr>
              <a:t>eri puolilla </a:t>
            </a: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Lahtea</a:t>
            </a:r>
            <a:endParaRPr kumimoji="0" lang="fi-FI" sz="1800" b="1" i="0"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Franklin Gothic Book"/>
                <a:ea typeface="Calibri"/>
                <a:cs typeface="Calibri"/>
              </a:rPr>
              <a:t>Kustannusarvio: 20 000 € </a:t>
            </a:r>
            <a:endParaRPr kumimoji="0" lang="fi-FI" sz="1800" b="1" i="1"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Tapahtuma, jossa mahdollisuus erilaisiin lajikokeiluihin, liikuntatempauksiin, kulttuuri- ja taidekokeiluihin sekä talkoisiin.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Vastuuyksikkö: Tapahtumapalvelut</a:t>
            </a:r>
            <a:endParaRPr kumimoji="0" lang="fi-FI"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Tekstiruutu 8">
            <a:extLst>
              <a:ext uri="{FF2B5EF4-FFF2-40B4-BE49-F238E27FC236}">
                <a16:creationId xmlns:a16="http://schemas.microsoft.com/office/drawing/2014/main" id="{DF3570B8-88C6-ADB9-4A5E-E77DCE649896}"/>
              </a:ext>
            </a:extLst>
          </p:cNvPr>
          <p:cNvSpPr txBox="1"/>
          <p:nvPr/>
        </p:nvSpPr>
        <p:spPr>
          <a:xfrm>
            <a:off x="4645145" y="443278"/>
            <a:ext cx="3809999" cy="16927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a:ln>
                  <a:noFill/>
                </a:ln>
                <a:solidFill>
                  <a:prstClr val="white"/>
                </a:solidFill>
                <a:effectLst/>
                <a:uLnTx/>
                <a:uFillTx/>
                <a:latin typeface="Franklin Gothic Demi" panose="020B0703020102020204" pitchFamily="34" charset="0"/>
                <a:ea typeface="+mn-ea"/>
                <a:cs typeface="+mn-cs"/>
              </a:rPr>
              <a:t>Graffitiseinä- ja taidetta Lahteen</a:t>
            </a:r>
            <a:endParaRPr kumimoji="0" lang="fi-FI" sz="2000" b="0" i="0" u="none" strike="noStrike" kern="1200" cap="none" spc="0" normalizeH="0" baseline="0" noProof="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white"/>
                </a:solidFill>
                <a:effectLst/>
                <a:uLnTx/>
                <a:uFillTx/>
                <a:latin typeface="Franklin Gothic Book"/>
                <a:ea typeface="Calibri"/>
                <a:cs typeface="Calibri"/>
              </a:rPr>
              <a:t>Kustannusarvio: 10 000 € </a:t>
            </a:r>
            <a:endParaRPr kumimoji="0" lang="fi-FI" sz="1800" b="1" i="1" u="none" strike="noStrike" kern="1200" cap="none" spc="0" normalizeH="0" baseline="0" noProof="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Franklin Gothic Book"/>
                <a:ea typeface="Calibri"/>
                <a:cs typeface="Calibri"/>
              </a:rPr>
              <a:t>Graffitiseinä tai -kontti ostopalveluna sekä roskis sopivalle alueelle, jossa taidetta voisi maalata.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Franklin Gothic Book"/>
                <a:ea typeface="Calibri"/>
                <a:cs typeface="Calibri"/>
              </a:rPr>
              <a:t>Vastuuyksikkö: Nuorisopalvelut </a:t>
            </a:r>
            <a:endParaRPr kumimoji="0" lang="fi-FI" sz="1800" b="0" i="0" u="none" strike="noStrike" kern="1200" cap="none" spc="0" normalizeH="0" baseline="0" noProof="0">
              <a:ln>
                <a:noFill/>
              </a:ln>
              <a:solidFill>
                <a:prstClr val="white"/>
              </a:solidFill>
              <a:effectLst/>
              <a:uLnTx/>
              <a:uFillTx/>
              <a:latin typeface="Franklin Gothic Book"/>
              <a:ea typeface="+mn-ea"/>
              <a:cs typeface="Calibri"/>
            </a:endParaRPr>
          </a:p>
        </p:txBody>
      </p:sp>
      <p:sp>
        <p:nvSpPr>
          <p:cNvPr id="11" name="Tekstiruutu 10">
            <a:extLst>
              <a:ext uri="{FF2B5EF4-FFF2-40B4-BE49-F238E27FC236}">
                <a16:creationId xmlns:a16="http://schemas.microsoft.com/office/drawing/2014/main" id="{C9D7BCB1-DDCA-4219-18FB-B510239E96F7}"/>
              </a:ext>
            </a:extLst>
          </p:cNvPr>
          <p:cNvSpPr txBox="1"/>
          <p:nvPr/>
        </p:nvSpPr>
        <p:spPr>
          <a:xfrm>
            <a:off x="545748" y="431848"/>
            <a:ext cx="3809999" cy="16927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err="1">
                <a:ln>
                  <a:noFill/>
                </a:ln>
                <a:solidFill>
                  <a:prstClr val="white"/>
                </a:solidFill>
                <a:effectLst/>
                <a:uLnTx/>
                <a:uFillTx/>
                <a:latin typeface="Franklin Gothic Demi" panose="020B0703020102020204" pitchFamily="34" charset="0"/>
                <a:ea typeface="+mn-ea"/>
                <a:cs typeface="+mn-cs"/>
              </a:rPr>
              <a:t>Kepparirata</a:t>
            </a:r>
            <a:r>
              <a:rPr kumimoji="0" lang="fi-FI" sz="2000" b="1" i="1" u="none" strike="noStrike" kern="1200" cap="none" spc="0" normalizeH="0" baseline="0" noProof="0">
                <a:ln>
                  <a:noFill/>
                </a:ln>
                <a:solidFill>
                  <a:prstClr val="white"/>
                </a:solidFill>
                <a:effectLst/>
                <a:uLnTx/>
                <a:uFillTx/>
                <a:latin typeface="Franklin Gothic Demi" panose="020B0703020102020204" pitchFamily="34" charset="0"/>
                <a:ea typeface="+mn-ea"/>
                <a:cs typeface="+mn-cs"/>
              </a:rPr>
              <a:t> puistoon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white"/>
                </a:solidFill>
                <a:effectLst/>
                <a:uLnTx/>
                <a:uFillTx/>
                <a:latin typeface="Franklin Gothic Book"/>
                <a:ea typeface="Calibri"/>
                <a:cs typeface="Calibri"/>
              </a:rPr>
              <a:t>Kustannusarvio 1 000 €</a:t>
            </a:r>
            <a:endParaRPr kumimoji="0" lang="fi-FI" sz="1800" b="1" i="1" u="none" strike="noStrike" kern="1200" cap="none" spc="0" normalizeH="0" baseline="0" noProof="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Franklin Gothic Book"/>
                <a:ea typeface="Calibri"/>
                <a:cs typeface="Calibri"/>
              </a:rPr>
              <a:t>Pystytetään kaikkien vapaassa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Franklin Gothic Book"/>
                <a:ea typeface="Calibri"/>
                <a:cs typeface="Calibri"/>
              </a:rPr>
              <a:t>käytössä oleva keppihevosrata, jossa on esimerkiksi esteitä.</a:t>
            </a: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Franklin Gothic Book"/>
                <a:ea typeface="Calibri"/>
                <a:cs typeface="Calibri"/>
              </a:rPr>
              <a:t>Vastuuyksikkö: Kaupunkitekniikka</a:t>
            </a:r>
          </a:p>
        </p:txBody>
      </p:sp>
    </p:spTree>
    <p:extLst>
      <p:ext uri="{BB962C8B-B14F-4D97-AF65-F5344CB8AC3E}">
        <p14:creationId xmlns:p14="http://schemas.microsoft.com/office/powerpoint/2010/main" val="1292070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C94484-086B-24D2-5563-714ED86E748D}"/>
              </a:ext>
            </a:extLst>
          </p:cNvPr>
          <p:cNvSpPr>
            <a:spLocks noGrp="1"/>
          </p:cNvSpPr>
          <p:nvPr>
            <p:ph type="title"/>
          </p:nvPr>
        </p:nvSpPr>
        <p:spPr/>
        <p:txBody>
          <a:bodyPr/>
          <a:lstStyle/>
          <a:p>
            <a:r>
              <a:rPr lang="fi-FI" sz="2800" i="1">
                <a:solidFill>
                  <a:schemeClr val="tx1"/>
                </a:solidFill>
              </a:rPr>
              <a:t>Pariporina</a:t>
            </a:r>
            <a:r>
              <a:rPr lang="fi-FI" i="1">
                <a:solidFill>
                  <a:schemeClr val="tx1"/>
                </a:solidFill>
              </a:rPr>
              <a:t>  </a:t>
            </a:r>
          </a:p>
        </p:txBody>
      </p:sp>
      <p:sp>
        <p:nvSpPr>
          <p:cNvPr id="3" name="Tekstin paikkamerkki 2">
            <a:extLst>
              <a:ext uri="{FF2B5EF4-FFF2-40B4-BE49-F238E27FC236}">
                <a16:creationId xmlns:a16="http://schemas.microsoft.com/office/drawing/2014/main" id="{CC278F5F-9A11-EB39-3B12-AD01FC58B1DD}"/>
              </a:ext>
            </a:extLst>
          </p:cNvPr>
          <p:cNvSpPr>
            <a:spLocks noGrp="1"/>
          </p:cNvSpPr>
          <p:nvPr>
            <p:ph type="body" idx="13"/>
          </p:nvPr>
        </p:nvSpPr>
        <p:spPr>
          <a:xfrm>
            <a:off x="467316" y="1245199"/>
            <a:ext cx="3788350" cy="351000"/>
          </a:xfrm>
        </p:spPr>
        <p:txBody>
          <a:bodyPr/>
          <a:lstStyle/>
          <a:p>
            <a:r>
              <a:rPr lang="fi-FI"/>
              <a:t>Juttele vieruskaverin kanssa pari minuuttia ja pohdi seuraavia kysymyksiä:</a:t>
            </a:r>
          </a:p>
        </p:txBody>
      </p:sp>
      <p:sp>
        <p:nvSpPr>
          <p:cNvPr id="4" name="Sisällön paikkamerkki 3">
            <a:extLst>
              <a:ext uri="{FF2B5EF4-FFF2-40B4-BE49-F238E27FC236}">
                <a16:creationId xmlns:a16="http://schemas.microsoft.com/office/drawing/2014/main" id="{633CC6EF-6E55-7834-09BD-48A6EEAEB525}"/>
              </a:ext>
            </a:extLst>
          </p:cNvPr>
          <p:cNvSpPr>
            <a:spLocks noGrp="1"/>
          </p:cNvSpPr>
          <p:nvPr>
            <p:ph idx="1"/>
          </p:nvPr>
        </p:nvSpPr>
        <p:spPr>
          <a:xfrm>
            <a:off x="467316" y="1868805"/>
            <a:ext cx="3515404" cy="2647104"/>
          </a:xfrm>
        </p:spPr>
        <p:txBody>
          <a:bodyPr/>
          <a:lstStyle/>
          <a:p>
            <a:r>
              <a:rPr lang="fi-FI" sz="1800"/>
              <a:t>Mitä sinä tykkäät tehdä vapaa-ajalla?</a:t>
            </a:r>
          </a:p>
          <a:p>
            <a:r>
              <a:rPr lang="fi-FI" sz="1800"/>
              <a:t>Onko jotain mitä haluaisit tehdä vapaa-ajalla, mutta siihen ei ole jostain syystä ollut mahdollisuutta?</a:t>
            </a:r>
          </a:p>
        </p:txBody>
      </p:sp>
      <p:pic>
        <p:nvPicPr>
          <p:cNvPr id="9" name="Kuvan paikkamerkki 8">
            <a:extLst>
              <a:ext uri="{FF2B5EF4-FFF2-40B4-BE49-F238E27FC236}">
                <a16:creationId xmlns:a16="http://schemas.microsoft.com/office/drawing/2014/main" id="{C98AF18E-BBDC-8BF6-BBBA-FD516E1B59D2}"/>
              </a:ext>
            </a:extLst>
          </p:cNvPr>
          <p:cNvPicPr>
            <a:picLocks noGrp="1" noChangeAspect="1"/>
          </p:cNvPicPr>
          <p:nvPr>
            <p:ph type="pic" sz="quarter" idx="16"/>
          </p:nvPr>
        </p:nvPicPr>
        <p:blipFill>
          <a:blip r:embed="rId3"/>
          <a:srcRect l="15668" r="15668"/>
          <a:stretch/>
        </p:blipFill>
        <p:spPr/>
      </p:pic>
      <p:sp>
        <p:nvSpPr>
          <p:cNvPr id="6" name="Päivämäärän paikkamerkki 5">
            <a:extLst>
              <a:ext uri="{FF2B5EF4-FFF2-40B4-BE49-F238E27FC236}">
                <a16:creationId xmlns:a16="http://schemas.microsoft.com/office/drawing/2014/main" id="{CAB39F35-61CA-03ED-6343-E2F83EF96F5E}"/>
              </a:ext>
            </a:extLst>
          </p:cNvPr>
          <p:cNvSpPr>
            <a:spLocks noGrp="1"/>
          </p:cNvSpPr>
          <p:nvPr>
            <p:ph type="dt" sz="half" idx="10"/>
          </p:nvPr>
        </p:nvSpPr>
        <p:spPr/>
        <p:txBody>
          <a:bodyPr/>
          <a:lstStyle/>
          <a:p>
            <a:fld id="{F5D78AB0-1E3E-4BE6-905A-ACD381D1CF8B}" type="datetime1">
              <a:rPr lang="fi-FI" smtClean="0"/>
              <a:t>14.1.2025</a:t>
            </a:fld>
            <a:endParaRPr lang="fi-FI"/>
          </a:p>
        </p:txBody>
      </p:sp>
      <p:sp>
        <p:nvSpPr>
          <p:cNvPr id="7" name="Dian numeron paikkamerkki 6">
            <a:extLst>
              <a:ext uri="{FF2B5EF4-FFF2-40B4-BE49-F238E27FC236}">
                <a16:creationId xmlns:a16="http://schemas.microsoft.com/office/drawing/2014/main" id="{2B9650F3-0A93-6CCD-8EB4-04E53131A350}"/>
              </a:ext>
            </a:extLst>
          </p:cNvPr>
          <p:cNvSpPr>
            <a:spLocks noGrp="1"/>
          </p:cNvSpPr>
          <p:nvPr>
            <p:ph type="sldNum" sz="quarter" idx="12"/>
          </p:nvPr>
        </p:nvSpPr>
        <p:spPr/>
        <p:txBody>
          <a:bodyPr/>
          <a:lstStyle/>
          <a:p>
            <a:fld id="{31160B98-140E-4345-B1A3-2A7247C42973}" type="slidenum">
              <a:rPr lang="fi-FI" smtClean="0"/>
              <a:t>13</a:t>
            </a:fld>
            <a:endParaRPr lang="fi-FI"/>
          </a:p>
        </p:txBody>
      </p:sp>
    </p:spTree>
    <p:extLst>
      <p:ext uri="{BB962C8B-B14F-4D97-AF65-F5344CB8AC3E}">
        <p14:creationId xmlns:p14="http://schemas.microsoft.com/office/powerpoint/2010/main" val="308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D75F-5D2C-4A62-E72D-077D328986A5}"/>
            </a:ext>
          </a:extLst>
        </p:cNvPr>
        <p:cNvGrpSpPr/>
        <p:nvPr/>
      </p:nvGrpSpPr>
      <p:grpSpPr>
        <a:xfrm>
          <a:off x="0" y="0"/>
          <a:ext cx="0" cy="0"/>
          <a:chOff x="0" y="0"/>
          <a:chExt cx="0" cy="0"/>
        </a:xfrm>
      </p:grpSpPr>
      <p:pic>
        <p:nvPicPr>
          <p:cNvPr id="4" name="Kuva 4">
            <a:extLst>
              <a:ext uri="{FF2B5EF4-FFF2-40B4-BE49-F238E27FC236}">
                <a16:creationId xmlns:a16="http://schemas.microsoft.com/office/drawing/2014/main" id="{0A4B0BD0-0BA6-8048-ADD1-B07A50D39945}"/>
              </a:ext>
            </a:extLst>
          </p:cNvPr>
          <p:cNvPicPr>
            <a:picLocks noChangeAspect="1"/>
          </p:cNvPicPr>
          <p:nvPr/>
        </p:nvPicPr>
        <p:blipFill>
          <a:blip r:embed="rId3"/>
          <a:stretch>
            <a:fillRect/>
          </a:stretch>
        </p:blipFill>
        <p:spPr>
          <a:xfrm>
            <a:off x="193431" y="2851477"/>
            <a:ext cx="8950569" cy="2623363"/>
          </a:xfrm>
          <a:prstGeom prst="rect">
            <a:avLst/>
          </a:prstGeom>
        </p:spPr>
      </p:pic>
      <p:sp>
        <p:nvSpPr>
          <p:cNvPr id="6" name="Otsikko 5">
            <a:extLst>
              <a:ext uri="{FF2B5EF4-FFF2-40B4-BE49-F238E27FC236}">
                <a16:creationId xmlns:a16="http://schemas.microsoft.com/office/drawing/2014/main" id="{32126D3D-1930-7498-BD41-873149D54872}"/>
              </a:ext>
            </a:extLst>
          </p:cNvPr>
          <p:cNvSpPr>
            <a:spLocks noGrp="1"/>
          </p:cNvSpPr>
          <p:nvPr>
            <p:ph type="ctrTitle"/>
          </p:nvPr>
        </p:nvSpPr>
        <p:spPr>
          <a:xfrm>
            <a:off x="609331" y="784078"/>
            <a:ext cx="8118767" cy="524636"/>
          </a:xfrm>
        </p:spPr>
        <p:txBody>
          <a:bodyPr lIns="0" tIns="0" rIns="0" bIns="0" anchor="t"/>
          <a:lstStyle/>
          <a:p>
            <a:r>
              <a:rPr lang="fi-FI" sz="3600" b="1" i="1" spc="0">
                <a:solidFill>
                  <a:schemeClr val="tx1"/>
                </a:solidFill>
                <a:latin typeface="Franklin Gothic Demi" panose="020B0703020102020204" pitchFamily="34" charset="0"/>
              </a:rPr>
              <a:t>Ideointivaihe on käynnissä. </a:t>
            </a:r>
            <a:br>
              <a:rPr lang="fi-FI" sz="3600" b="1" i="1" spc="0">
                <a:solidFill>
                  <a:schemeClr val="tx1"/>
                </a:solidFill>
                <a:latin typeface="Franklin Gothic Demi" panose="020B0703020102020204" pitchFamily="34" charset="0"/>
              </a:rPr>
            </a:br>
            <a:r>
              <a:rPr lang="fi-FI" sz="3600" b="1" i="1" spc="0">
                <a:solidFill>
                  <a:schemeClr val="tx1"/>
                </a:solidFill>
                <a:latin typeface="Franklin Gothic Demi" panose="020B0703020102020204" pitchFamily="34" charset="0"/>
              </a:rPr>
              <a:t>Miten voin jättää idean?</a:t>
            </a:r>
            <a:br>
              <a:rPr lang="fi-FI" sz="6000" b="1" i="1" spc="-100">
                <a:solidFill>
                  <a:schemeClr val="tx1"/>
                </a:solidFill>
                <a:latin typeface="Franklin Gothic Book" panose="020B0503020102020204" pitchFamily="34" charset="0"/>
              </a:rPr>
            </a:br>
            <a:endParaRPr lang="fi-FI" sz="6000" b="1" i="1" spc="-100">
              <a:solidFill>
                <a:schemeClr val="tx1"/>
              </a:solidFill>
              <a:latin typeface="Franklin Gothic Book" panose="020B0503020102020204" pitchFamily="34" charset="0"/>
            </a:endParaRPr>
          </a:p>
        </p:txBody>
      </p:sp>
      <p:sp>
        <p:nvSpPr>
          <p:cNvPr id="7" name="Tekstiruutu 6">
            <a:extLst>
              <a:ext uri="{FF2B5EF4-FFF2-40B4-BE49-F238E27FC236}">
                <a16:creationId xmlns:a16="http://schemas.microsoft.com/office/drawing/2014/main" id="{5A224B04-BC96-EC17-081E-F1C34FDB37D1}"/>
              </a:ext>
            </a:extLst>
          </p:cNvPr>
          <p:cNvSpPr txBox="1"/>
          <p:nvPr/>
        </p:nvSpPr>
        <p:spPr>
          <a:xfrm>
            <a:off x="609331" y="2017752"/>
            <a:ext cx="6406532"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fi-FI">
                <a:latin typeface="Franklin Gothic Book" panose="020B0503020102020204" pitchFamily="34" charset="0"/>
                <a:ea typeface="+mn-lt"/>
                <a:cs typeface="+mn-lt"/>
              </a:rPr>
              <a:t>Idean jättäminen yli 12-vuotiaat lahtelaiset</a:t>
            </a:r>
          </a:p>
          <a:p>
            <a:pPr marL="285750" indent="-285750">
              <a:buFont typeface="Arial"/>
              <a:buChar char="•"/>
            </a:pPr>
            <a:r>
              <a:rPr lang="fi-FI">
                <a:latin typeface="Franklin Gothic Book" panose="020B0503020102020204" pitchFamily="34" charset="0"/>
                <a:ea typeface="+mn-lt"/>
                <a:cs typeface="+mn-lt"/>
              </a:rPr>
              <a:t>Idean jättäminen alle 13-vuotiaat lahtelaiset</a:t>
            </a:r>
          </a:p>
        </p:txBody>
      </p:sp>
    </p:spTree>
    <p:extLst>
      <p:ext uri="{BB962C8B-B14F-4D97-AF65-F5344CB8AC3E}">
        <p14:creationId xmlns:p14="http://schemas.microsoft.com/office/powerpoint/2010/main" val="57931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53A00-0533-537D-7BEE-949B8FA2104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ABA9B34-215D-61CB-1446-ED773AE224B3}"/>
              </a:ext>
            </a:extLst>
          </p:cNvPr>
          <p:cNvSpPr>
            <a:spLocks noGrp="1"/>
          </p:cNvSpPr>
          <p:nvPr>
            <p:ph type="title"/>
          </p:nvPr>
        </p:nvSpPr>
        <p:spPr>
          <a:xfrm>
            <a:off x="307106" y="325188"/>
            <a:ext cx="3788350" cy="749726"/>
          </a:xfrm>
        </p:spPr>
        <p:txBody>
          <a:bodyPr/>
          <a:lstStyle/>
          <a:p>
            <a:r>
              <a:rPr lang="fi-FI" sz="2800" i="1">
                <a:solidFill>
                  <a:schemeClr val="tx1"/>
                </a:solidFill>
              </a:rPr>
              <a:t>Idean jättäminen yli </a:t>
            </a:r>
            <a:br>
              <a:rPr lang="fi-FI" sz="2800" i="1">
                <a:solidFill>
                  <a:schemeClr val="tx1"/>
                </a:solidFill>
              </a:rPr>
            </a:br>
            <a:r>
              <a:rPr lang="fi-FI" sz="2800" i="1">
                <a:solidFill>
                  <a:schemeClr val="tx1"/>
                </a:solidFill>
              </a:rPr>
              <a:t>12-vuotiaat lahtelaiset</a:t>
            </a:r>
          </a:p>
        </p:txBody>
      </p:sp>
      <p:sp>
        <p:nvSpPr>
          <p:cNvPr id="3" name="Sisällön paikkamerkki 2">
            <a:extLst>
              <a:ext uri="{FF2B5EF4-FFF2-40B4-BE49-F238E27FC236}">
                <a16:creationId xmlns:a16="http://schemas.microsoft.com/office/drawing/2014/main" id="{4D5F5C81-90AB-C3C6-4D03-0025EF4B297D}"/>
              </a:ext>
            </a:extLst>
          </p:cNvPr>
          <p:cNvSpPr>
            <a:spLocks noGrp="1"/>
          </p:cNvSpPr>
          <p:nvPr>
            <p:ph idx="1"/>
          </p:nvPr>
        </p:nvSpPr>
        <p:spPr>
          <a:xfrm>
            <a:off x="307105" y="1212535"/>
            <a:ext cx="4022617" cy="3312111"/>
          </a:xfrm>
        </p:spPr>
        <p:txBody>
          <a:bodyPr vert="horz" lIns="0" tIns="0" rIns="0" bIns="0" rtlCol="0" anchor="t">
            <a:noAutofit/>
          </a:bodyPr>
          <a:lstStyle/>
          <a:p>
            <a:r>
              <a:rPr lang="fi-FI" sz="1400" dirty="0"/>
              <a:t>Idean voi jättää yksi tai useampaa henkilöä </a:t>
            </a:r>
            <a:br>
              <a:rPr lang="fi-FI" sz="1400" dirty="0"/>
            </a:br>
            <a:r>
              <a:rPr lang="fi-FI" sz="1400" dirty="0"/>
              <a:t>edustava yli 12-vuotias henkilö.</a:t>
            </a:r>
          </a:p>
          <a:p>
            <a:pPr marL="133985" indent="-133985"/>
            <a:r>
              <a:rPr lang="fi-FI" sz="1400" dirty="0"/>
              <a:t>Ideat kirjataan verkkosivulla </a:t>
            </a:r>
            <a:r>
              <a:rPr lang="fi-FI" sz="1400" dirty="0">
                <a:hlinkClick r:id="rId3"/>
              </a:rPr>
              <a:t>www.omalahti.fi</a:t>
            </a:r>
            <a:endParaRPr lang="fi-FI" sz="1400" dirty="0"/>
          </a:p>
          <a:p>
            <a:pPr marL="133985" indent="-133985"/>
            <a:r>
              <a:rPr lang="fi-FI" sz="1400" b="1" dirty="0"/>
              <a:t>Rekisteröidy käyttäjäksi </a:t>
            </a:r>
            <a:r>
              <a:rPr lang="fi-FI" sz="1400" dirty="0"/>
              <a:t>tai </a:t>
            </a:r>
            <a:r>
              <a:rPr lang="fi-FI" sz="1400" b="1" dirty="0"/>
              <a:t>kirjaudu </a:t>
            </a:r>
            <a:r>
              <a:rPr lang="fi-FI" sz="1400" dirty="0" err="1"/>
              <a:t>Facebook-</a:t>
            </a:r>
            <a:r>
              <a:rPr lang="fi-FI" sz="1400" dirty="0"/>
              <a:t> tai Google- tunnuksilla. Mikäli sinulla </a:t>
            </a:r>
            <a:r>
              <a:rPr lang="fi-FI" sz="1400" b="1" dirty="0"/>
              <a:t>ei ole omaa </a:t>
            </a:r>
            <a:r>
              <a:rPr lang="fi-FI" sz="1400" b="1" dirty="0" err="1"/>
              <a:t>spostitunnusta</a:t>
            </a:r>
            <a:r>
              <a:rPr lang="fi-FI" sz="1400" dirty="0"/>
              <a:t>, voit kirjautua osoitteella </a:t>
            </a:r>
            <a:r>
              <a:rPr lang="fi-FI" sz="1400" dirty="0">
                <a:hlinkClick r:id="rId4"/>
              </a:rPr>
              <a:t>omalahti@lahti.fi</a:t>
            </a:r>
            <a:r>
              <a:rPr lang="fi-FI" sz="1400" dirty="0"/>
              <a:t>, salasana: Osallistuvalahti2025 (tällöin et saa tietoa idean etenemisestä sähköpostiin)</a:t>
            </a:r>
          </a:p>
          <a:p>
            <a:pPr marL="133985" indent="-133985"/>
            <a:r>
              <a:rPr lang="fi-FI" sz="1400" dirty="0"/>
              <a:t>Mene sivulla </a:t>
            </a:r>
            <a:r>
              <a:rPr lang="fi-FI" sz="1400" b="1" dirty="0"/>
              <a:t>OSBU-välilehden </a:t>
            </a:r>
            <a:r>
              <a:rPr lang="fi-FI" sz="1400" dirty="0"/>
              <a:t>kautta tai </a:t>
            </a:r>
            <a:r>
              <a:rPr lang="fi-FI" sz="1400" b="1" dirty="0"/>
              <a:t>Osallistu ja vaikuta </a:t>
            </a:r>
            <a:r>
              <a:rPr lang="fi-FI" sz="1400" dirty="0"/>
              <a:t>–kohdasta sille </a:t>
            </a:r>
            <a:r>
              <a:rPr lang="fi-FI" sz="1400" b="1" dirty="0"/>
              <a:t>OSBU2025</a:t>
            </a:r>
            <a:r>
              <a:rPr lang="fi-FI" sz="1400" dirty="0"/>
              <a:t> suuralueelle, jolle haluat idean jättää. Mikäli ideaa ei voida toteuttaa alueella niin valitse Koko kaupunki.</a:t>
            </a:r>
          </a:p>
          <a:p>
            <a:pPr marL="133985" indent="-133985"/>
            <a:r>
              <a:rPr lang="fi-FI" sz="1400" dirty="0"/>
              <a:t>Täytä ideointilomake ohjeiden mukaan ja lähetä ideasi. Saat jatkossa sähköpostiisi tietoa idean etenemisestä. </a:t>
            </a:r>
          </a:p>
          <a:p>
            <a:pPr marL="133985" indent="-133985"/>
            <a:endParaRPr lang="fi-FI" sz="1500" b="1" dirty="0"/>
          </a:p>
        </p:txBody>
      </p:sp>
      <p:sp>
        <p:nvSpPr>
          <p:cNvPr id="4" name="Päivämäärän paikkamerkki 3">
            <a:extLst>
              <a:ext uri="{FF2B5EF4-FFF2-40B4-BE49-F238E27FC236}">
                <a16:creationId xmlns:a16="http://schemas.microsoft.com/office/drawing/2014/main" id="{4A72CC7E-DAE6-5AD7-926D-4695780C8BAE}"/>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14.1.2025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7918B008-1D94-188E-96BB-5A73FF35BEEB}"/>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15</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771AED9E-1835-2C28-B196-629163680622}"/>
              </a:ext>
            </a:extLst>
          </p:cNvPr>
          <p:cNvPicPr>
            <a:picLocks noGrp="1" noChangeAspect="1"/>
          </p:cNvPicPr>
          <p:nvPr>
            <p:ph type="pic" sz="quarter" idx="16"/>
          </p:nvPr>
        </p:nvPicPr>
        <p:blipFill>
          <a:blip r:embed="rId5"/>
          <a:srcRect l="15694" r="15694"/>
          <a:stretch/>
        </p:blipFill>
        <p:spPr/>
      </p:pic>
      <p:sp>
        <p:nvSpPr>
          <p:cNvPr id="7" name="Tekstiruutu 6">
            <a:extLst>
              <a:ext uri="{FF2B5EF4-FFF2-40B4-BE49-F238E27FC236}">
                <a16:creationId xmlns:a16="http://schemas.microsoft.com/office/drawing/2014/main" id="{53760691-CCE0-30A2-F126-B733FFBF9D59}"/>
              </a:ext>
            </a:extLst>
          </p:cNvPr>
          <p:cNvSpPr txBox="1"/>
          <p:nvPr/>
        </p:nvSpPr>
        <p:spPr>
          <a:xfrm>
            <a:off x="4656396" y="4083538"/>
            <a:ext cx="4516417" cy="307777"/>
          </a:xfrm>
          <a:prstGeom prst="rect">
            <a:avLst/>
          </a:prstGeom>
          <a:noFill/>
        </p:spPr>
        <p:txBody>
          <a:bodyPr wrap="square">
            <a:spAutoFit/>
          </a:bodyPr>
          <a:lstStyle/>
          <a:p>
            <a:r>
              <a:rPr lang="fi-FI" sz="1400" dirty="0" err="1">
                <a:solidFill>
                  <a:schemeClr val="bg1"/>
                </a:solidFill>
                <a:latin typeface="+mj-lt"/>
              </a:rPr>
              <a:t>Huom</a:t>
            </a:r>
            <a:r>
              <a:rPr lang="fi-FI" sz="1400" dirty="0">
                <a:solidFill>
                  <a:schemeClr val="bg1"/>
                </a:solidFill>
                <a:latin typeface="+mj-lt"/>
              </a:rPr>
              <a:t>! Voit lukea OmaLahti-sivuja ilman kirjautumista!</a:t>
            </a:r>
          </a:p>
        </p:txBody>
      </p:sp>
      <p:pic>
        <p:nvPicPr>
          <p:cNvPr id="8" name="Kuva 7" descr="Puhe ääriviiva">
            <a:extLst>
              <a:ext uri="{FF2B5EF4-FFF2-40B4-BE49-F238E27FC236}">
                <a16:creationId xmlns:a16="http://schemas.microsoft.com/office/drawing/2014/main" id="{D5E8E0AD-BF7E-89B6-E8D1-82AE033B0E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1434" y="-205682"/>
            <a:ext cx="2881808" cy="1686135"/>
          </a:xfrm>
          <a:prstGeom prst="rect">
            <a:avLst/>
          </a:prstGeom>
        </p:spPr>
      </p:pic>
      <p:sp>
        <p:nvSpPr>
          <p:cNvPr id="9" name="Tekstiruutu 8">
            <a:extLst>
              <a:ext uri="{FF2B5EF4-FFF2-40B4-BE49-F238E27FC236}">
                <a16:creationId xmlns:a16="http://schemas.microsoft.com/office/drawing/2014/main" id="{A5EF7C21-D4A7-9202-2250-3747A09D6DFD}"/>
              </a:ext>
            </a:extLst>
          </p:cNvPr>
          <p:cNvSpPr txBox="1"/>
          <p:nvPr/>
        </p:nvSpPr>
        <p:spPr>
          <a:xfrm>
            <a:off x="5167178" y="152344"/>
            <a:ext cx="1747427" cy="995144"/>
          </a:xfrm>
          <a:prstGeom prst="rect">
            <a:avLst/>
          </a:prstGeom>
        </p:spPr>
        <p:txBody>
          <a:bodyPr wrap="square" lIns="0" tIns="0" rIns="0" bIns="0" rtlCol="0" anchor="t">
            <a:spAutoFit/>
          </a:bodyPr>
          <a:lstStyle/>
          <a:p>
            <a:pPr>
              <a:lnSpc>
                <a:spcPts val="1400"/>
              </a:lnSpc>
            </a:pPr>
            <a:r>
              <a:rPr lang="fi-FI" sz="1100" b="1" dirty="0">
                <a:solidFill>
                  <a:schemeClr val="bg1"/>
                </a:solidFill>
                <a:effectLst>
                  <a:outerShdw blurRad="38100" dist="38100" dir="2700000" algn="tl">
                    <a:srgbClr val="000000">
                      <a:alpha val="43137"/>
                    </a:srgbClr>
                  </a:outerShdw>
                </a:effectLst>
                <a:latin typeface="Franklin Gothic Book"/>
              </a:rPr>
              <a:t>OmaLahti.fi –etusivulta voit valita eri kieliversiot, kuten ukrainan, venäjän, arabian ja englannin kielet!</a:t>
            </a:r>
            <a:endParaRPr lang="fi-FI" sz="1100" b="1" dirty="0">
              <a:solidFill>
                <a:schemeClr val="bg1"/>
              </a:solidFill>
              <a:effectLst>
                <a:outerShdw blurRad="38100" dist="38100" dir="2700000" algn="tl">
                  <a:srgbClr val="000000">
                    <a:alpha val="43137"/>
                  </a:srgbClr>
                </a:outerShdw>
              </a:effectLst>
              <a:latin typeface="Franklin Gothic Book"/>
              <a:cs typeface="Calibri"/>
            </a:endParaRPr>
          </a:p>
          <a:p>
            <a:pPr algn="l"/>
            <a:endParaRPr lang="fi-FI" dirty="0"/>
          </a:p>
        </p:txBody>
      </p:sp>
    </p:spTree>
    <p:extLst>
      <p:ext uri="{BB962C8B-B14F-4D97-AF65-F5344CB8AC3E}">
        <p14:creationId xmlns:p14="http://schemas.microsoft.com/office/powerpoint/2010/main" val="2303628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1F79F-5EAE-6666-0801-BA501B8A874B}"/>
            </a:ext>
          </a:extLst>
        </p:cNvPr>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51573AA-EBB8-6A72-2A1C-BB163BA4CD67}"/>
              </a:ext>
            </a:extLst>
          </p:cNvPr>
          <p:cNvSpPr>
            <a:spLocks noGrp="1"/>
          </p:cNvSpPr>
          <p:nvPr>
            <p:ph type="dt" sz="half" idx="10"/>
          </p:nvPr>
        </p:nvSpPr>
        <p:spPr/>
        <p:txBody>
          <a:bodyPr/>
          <a:lstStyle/>
          <a:p>
            <a:pPr defTabSz="685766"/>
            <a:fld id="{7ACBA3E5-7BE3-4E0B-830B-DF2CD8670C5F}" type="datetime1">
              <a:rPr lang="fi-FI">
                <a:solidFill>
                  <a:srgbClr val="004F71"/>
                </a:solidFill>
                <a:latin typeface="Franklin Gothic Book"/>
              </a:rPr>
              <a:pPr defTabSz="685766"/>
              <a:t>14.1.2025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581B0045-F776-A4F6-67D9-88D9AE946D73}"/>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16</a:t>
            </a:fld>
            <a:endParaRPr lang="fi-FI">
              <a:solidFill>
                <a:srgbClr val="004F71"/>
              </a:solidFill>
              <a:latin typeface="Franklin Gothic Book"/>
            </a:endParaRPr>
          </a:p>
        </p:txBody>
      </p:sp>
      <p:pic>
        <p:nvPicPr>
          <p:cNvPr id="10" name="Kuva 9">
            <a:extLst>
              <a:ext uri="{FF2B5EF4-FFF2-40B4-BE49-F238E27FC236}">
                <a16:creationId xmlns:a16="http://schemas.microsoft.com/office/drawing/2014/main" id="{23C624B0-87D8-1985-9FEC-2A5F143E9B9F}"/>
              </a:ext>
            </a:extLst>
          </p:cNvPr>
          <p:cNvPicPr>
            <a:picLocks noChangeAspect="1"/>
          </p:cNvPicPr>
          <p:nvPr/>
        </p:nvPicPr>
        <p:blipFill>
          <a:blip r:embed="rId3"/>
          <a:stretch>
            <a:fillRect/>
          </a:stretch>
        </p:blipFill>
        <p:spPr>
          <a:xfrm>
            <a:off x="0" y="373557"/>
            <a:ext cx="9144000" cy="4769943"/>
          </a:xfrm>
          <a:prstGeom prst="rect">
            <a:avLst/>
          </a:prstGeom>
        </p:spPr>
      </p:pic>
      <p:sp>
        <p:nvSpPr>
          <p:cNvPr id="2" name="Otsikko 1">
            <a:extLst>
              <a:ext uri="{FF2B5EF4-FFF2-40B4-BE49-F238E27FC236}">
                <a16:creationId xmlns:a16="http://schemas.microsoft.com/office/drawing/2014/main" id="{9CA450AD-07D0-AF3B-0932-C5DCDFDD094F}"/>
              </a:ext>
            </a:extLst>
          </p:cNvPr>
          <p:cNvSpPr>
            <a:spLocks noGrp="1"/>
          </p:cNvSpPr>
          <p:nvPr>
            <p:ph type="title"/>
          </p:nvPr>
        </p:nvSpPr>
        <p:spPr>
          <a:xfrm>
            <a:off x="4132639" y="4597233"/>
            <a:ext cx="1404893" cy="410255"/>
          </a:xfrm>
        </p:spPr>
        <p:txBody>
          <a:bodyPr/>
          <a:lstStyle/>
          <a:p>
            <a:pPr algn="ctr"/>
            <a:r>
              <a:rPr lang="fi-FI" sz="1400" i="1">
                <a:solidFill>
                  <a:schemeClr val="tx1"/>
                </a:solidFill>
              </a:rPr>
              <a:t>1. Hyväksy evästeet</a:t>
            </a:r>
          </a:p>
        </p:txBody>
      </p:sp>
      <p:sp>
        <p:nvSpPr>
          <p:cNvPr id="11" name="Otsikko 1">
            <a:extLst>
              <a:ext uri="{FF2B5EF4-FFF2-40B4-BE49-F238E27FC236}">
                <a16:creationId xmlns:a16="http://schemas.microsoft.com/office/drawing/2014/main" id="{45F282A2-746C-3846-FCE9-E5E1E87B92F5}"/>
              </a:ext>
            </a:extLst>
          </p:cNvPr>
          <p:cNvSpPr txBox="1">
            <a:spLocks/>
          </p:cNvSpPr>
          <p:nvPr/>
        </p:nvSpPr>
        <p:spPr>
          <a:xfrm>
            <a:off x="7813030" y="4023654"/>
            <a:ext cx="1293050"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Vaihda halutessasi </a:t>
            </a:r>
          </a:p>
          <a:p>
            <a:pPr algn="ctr"/>
            <a:r>
              <a:rPr lang="fi-FI" sz="1400" i="1">
                <a:solidFill>
                  <a:schemeClr val="tx1"/>
                </a:solidFill>
              </a:rPr>
              <a:t>kieli</a:t>
            </a:r>
          </a:p>
        </p:txBody>
      </p:sp>
      <p:sp>
        <p:nvSpPr>
          <p:cNvPr id="13" name="Otsikko 1">
            <a:extLst>
              <a:ext uri="{FF2B5EF4-FFF2-40B4-BE49-F238E27FC236}">
                <a16:creationId xmlns:a16="http://schemas.microsoft.com/office/drawing/2014/main" id="{CEC87555-86CB-F4B1-A568-8292C73A3889}"/>
              </a:ext>
            </a:extLst>
          </p:cNvPr>
          <p:cNvSpPr txBox="1">
            <a:spLocks/>
          </p:cNvSpPr>
          <p:nvPr/>
        </p:nvSpPr>
        <p:spPr>
          <a:xfrm>
            <a:off x="2406492" y="2366622"/>
            <a:ext cx="1404893"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bg1"/>
                </a:solidFill>
              </a:rPr>
              <a:t>2. Rekisteröidy käyttäjäksi</a:t>
            </a:r>
          </a:p>
        </p:txBody>
      </p:sp>
      <p:pic>
        <p:nvPicPr>
          <p:cNvPr id="16" name="Kuva 15">
            <a:extLst>
              <a:ext uri="{FF2B5EF4-FFF2-40B4-BE49-F238E27FC236}">
                <a16:creationId xmlns:a16="http://schemas.microsoft.com/office/drawing/2014/main" id="{F5CB3560-834D-2A4C-8824-D399BFCC11FB}"/>
              </a:ext>
            </a:extLst>
          </p:cNvPr>
          <p:cNvPicPr>
            <a:picLocks noChangeAspect="1"/>
          </p:cNvPicPr>
          <p:nvPr/>
        </p:nvPicPr>
        <p:blipFill>
          <a:blip r:embed="rId4"/>
          <a:stretch>
            <a:fillRect/>
          </a:stretch>
        </p:blipFill>
        <p:spPr>
          <a:xfrm>
            <a:off x="6938748" y="1348071"/>
            <a:ext cx="2167332" cy="1428806"/>
          </a:xfrm>
          <a:prstGeom prst="rect">
            <a:avLst/>
          </a:prstGeom>
        </p:spPr>
      </p:pic>
      <p:sp>
        <p:nvSpPr>
          <p:cNvPr id="17" name="Otsikko 1">
            <a:extLst>
              <a:ext uri="{FF2B5EF4-FFF2-40B4-BE49-F238E27FC236}">
                <a16:creationId xmlns:a16="http://schemas.microsoft.com/office/drawing/2014/main" id="{D91ED4CB-A4D5-4519-D9D3-FD65A1BDBD45}"/>
              </a:ext>
            </a:extLst>
          </p:cNvPr>
          <p:cNvSpPr txBox="1">
            <a:spLocks/>
          </p:cNvSpPr>
          <p:nvPr/>
        </p:nvSpPr>
        <p:spPr>
          <a:xfrm>
            <a:off x="7078535" y="2595682"/>
            <a:ext cx="1791065"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Voit myös kirjautua näillä tunnuksilla ilman rekisteröitymistä</a:t>
            </a:r>
          </a:p>
        </p:txBody>
      </p:sp>
      <p:sp>
        <p:nvSpPr>
          <p:cNvPr id="19" name="Tekstiruutu 18">
            <a:extLst>
              <a:ext uri="{FF2B5EF4-FFF2-40B4-BE49-F238E27FC236}">
                <a16:creationId xmlns:a16="http://schemas.microsoft.com/office/drawing/2014/main" id="{7356E405-8551-98A1-6D37-A3579E045384}"/>
              </a:ext>
            </a:extLst>
          </p:cNvPr>
          <p:cNvSpPr txBox="1"/>
          <p:nvPr/>
        </p:nvSpPr>
        <p:spPr>
          <a:xfrm>
            <a:off x="241315" y="819562"/>
            <a:ext cx="4593770" cy="523220"/>
          </a:xfrm>
          <a:prstGeom prst="rect">
            <a:avLst/>
          </a:prstGeom>
          <a:noFill/>
        </p:spPr>
        <p:txBody>
          <a:bodyPr wrap="square">
            <a:spAutoFit/>
          </a:bodyPr>
          <a:lstStyle/>
          <a:p>
            <a:r>
              <a:rPr lang="fi-FI" sz="2800" b="1" i="1" spc="-38">
                <a:latin typeface="+mj-lt"/>
                <a:ea typeface="+mj-ea"/>
                <a:cs typeface="+mj-cs"/>
              </a:rPr>
              <a:t>Miten kirjaudun?</a:t>
            </a:r>
          </a:p>
        </p:txBody>
      </p:sp>
      <p:sp>
        <p:nvSpPr>
          <p:cNvPr id="20" name="Ellipsi 19">
            <a:extLst>
              <a:ext uri="{FF2B5EF4-FFF2-40B4-BE49-F238E27FC236}">
                <a16:creationId xmlns:a16="http://schemas.microsoft.com/office/drawing/2014/main" id="{C8EEA0EA-CE4C-6C98-7009-93C64B3D25D2}"/>
              </a:ext>
            </a:extLst>
          </p:cNvPr>
          <p:cNvSpPr/>
          <p:nvPr/>
        </p:nvSpPr>
        <p:spPr>
          <a:xfrm>
            <a:off x="2359071" y="2174731"/>
            <a:ext cx="1612038" cy="794036"/>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1" name="Ellipsi 20">
            <a:extLst>
              <a:ext uri="{FF2B5EF4-FFF2-40B4-BE49-F238E27FC236}">
                <a16:creationId xmlns:a16="http://schemas.microsoft.com/office/drawing/2014/main" id="{43C53337-3299-A6E0-47F4-2D52C3B4C96E}"/>
              </a:ext>
            </a:extLst>
          </p:cNvPr>
          <p:cNvSpPr/>
          <p:nvPr/>
        </p:nvSpPr>
        <p:spPr>
          <a:xfrm>
            <a:off x="4132640" y="4445320"/>
            <a:ext cx="1404893" cy="651252"/>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2" name="Ellipsi 21">
            <a:extLst>
              <a:ext uri="{FF2B5EF4-FFF2-40B4-BE49-F238E27FC236}">
                <a16:creationId xmlns:a16="http://schemas.microsoft.com/office/drawing/2014/main" id="{C4393EAC-0E4A-2472-AE21-0D97FD0A7719}"/>
              </a:ext>
            </a:extLst>
          </p:cNvPr>
          <p:cNvSpPr/>
          <p:nvPr/>
        </p:nvSpPr>
        <p:spPr>
          <a:xfrm>
            <a:off x="6991521" y="2381494"/>
            <a:ext cx="1965094" cy="1018771"/>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3" name="Ellipsi 22">
            <a:extLst>
              <a:ext uri="{FF2B5EF4-FFF2-40B4-BE49-F238E27FC236}">
                <a16:creationId xmlns:a16="http://schemas.microsoft.com/office/drawing/2014/main" id="{7248B26D-AA1B-298B-2D0C-78212132EF86}"/>
              </a:ext>
            </a:extLst>
          </p:cNvPr>
          <p:cNvSpPr/>
          <p:nvPr/>
        </p:nvSpPr>
        <p:spPr>
          <a:xfrm>
            <a:off x="7850950" y="3894781"/>
            <a:ext cx="1182024" cy="759122"/>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4" name="Ellipsi 23">
            <a:extLst>
              <a:ext uri="{FF2B5EF4-FFF2-40B4-BE49-F238E27FC236}">
                <a16:creationId xmlns:a16="http://schemas.microsoft.com/office/drawing/2014/main" id="{B7A14F01-1476-E416-D69D-9587F299204F}"/>
              </a:ext>
            </a:extLst>
          </p:cNvPr>
          <p:cNvSpPr/>
          <p:nvPr/>
        </p:nvSpPr>
        <p:spPr>
          <a:xfrm>
            <a:off x="6375092" y="489598"/>
            <a:ext cx="1612038" cy="794036"/>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5" name="Otsikko 1">
            <a:extLst>
              <a:ext uri="{FF2B5EF4-FFF2-40B4-BE49-F238E27FC236}">
                <a16:creationId xmlns:a16="http://schemas.microsoft.com/office/drawing/2014/main" id="{8AB6E73D-F705-5D6F-D37D-A32BABDDF141}"/>
              </a:ext>
            </a:extLst>
          </p:cNvPr>
          <p:cNvSpPr txBox="1">
            <a:spLocks/>
          </p:cNvSpPr>
          <p:nvPr/>
        </p:nvSpPr>
        <p:spPr>
          <a:xfrm>
            <a:off x="6478664" y="736258"/>
            <a:ext cx="1404893"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3. Kirjaudu sisään täältä</a:t>
            </a:r>
          </a:p>
        </p:txBody>
      </p:sp>
      <p:sp>
        <p:nvSpPr>
          <p:cNvPr id="26" name="Otsikko 1">
            <a:extLst>
              <a:ext uri="{FF2B5EF4-FFF2-40B4-BE49-F238E27FC236}">
                <a16:creationId xmlns:a16="http://schemas.microsoft.com/office/drawing/2014/main" id="{0F0F3D5D-A32A-1035-7284-9BC18A30FE10}"/>
              </a:ext>
            </a:extLst>
          </p:cNvPr>
          <p:cNvSpPr txBox="1">
            <a:spLocks/>
          </p:cNvSpPr>
          <p:nvPr/>
        </p:nvSpPr>
        <p:spPr>
          <a:xfrm>
            <a:off x="2621270" y="293868"/>
            <a:ext cx="2159712"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Kirjaa laitteellasi verkkosivun osoitteeksi omalahti.fi</a:t>
            </a:r>
          </a:p>
        </p:txBody>
      </p:sp>
      <p:sp>
        <p:nvSpPr>
          <p:cNvPr id="27" name="Ellipsi 26">
            <a:extLst>
              <a:ext uri="{FF2B5EF4-FFF2-40B4-BE49-F238E27FC236}">
                <a16:creationId xmlns:a16="http://schemas.microsoft.com/office/drawing/2014/main" id="{97E4B425-FC29-0C4B-6CC7-69F828EBF541}"/>
              </a:ext>
            </a:extLst>
          </p:cNvPr>
          <p:cNvSpPr/>
          <p:nvPr/>
        </p:nvSpPr>
        <p:spPr>
          <a:xfrm>
            <a:off x="2450207" y="62098"/>
            <a:ext cx="2501839" cy="759122"/>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cxnSp>
        <p:nvCxnSpPr>
          <p:cNvPr id="29" name="Suora nuoliyhdysviiva 28">
            <a:extLst>
              <a:ext uri="{FF2B5EF4-FFF2-40B4-BE49-F238E27FC236}">
                <a16:creationId xmlns:a16="http://schemas.microsoft.com/office/drawing/2014/main" id="{B0231A26-1523-7C2C-C897-D3A769120A8C}"/>
              </a:ext>
            </a:extLst>
          </p:cNvPr>
          <p:cNvCxnSpPr>
            <a:cxnSpLocks/>
          </p:cNvCxnSpPr>
          <p:nvPr/>
        </p:nvCxnSpPr>
        <p:spPr>
          <a:xfrm>
            <a:off x="5511405" y="4935518"/>
            <a:ext cx="4975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uora nuoliyhdysviiva 30">
            <a:extLst>
              <a:ext uri="{FF2B5EF4-FFF2-40B4-BE49-F238E27FC236}">
                <a16:creationId xmlns:a16="http://schemas.microsoft.com/office/drawing/2014/main" id="{A3389437-B263-D325-4FB7-433C97A0BA69}"/>
              </a:ext>
            </a:extLst>
          </p:cNvPr>
          <p:cNvCxnSpPr>
            <a:cxnSpLocks/>
          </p:cNvCxnSpPr>
          <p:nvPr/>
        </p:nvCxnSpPr>
        <p:spPr>
          <a:xfrm>
            <a:off x="8540257" y="4653903"/>
            <a:ext cx="0" cy="2873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uora nuoliyhdysviiva 33">
            <a:extLst>
              <a:ext uri="{FF2B5EF4-FFF2-40B4-BE49-F238E27FC236}">
                <a16:creationId xmlns:a16="http://schemas.microsoft.com/office/drawing/2014/main" id="{1B800CC3-0E2E-2558-3CE4-40F501D641C8}"/>
              </a:ext>
            </a:extLst>
          </p:cNvPr>
          <p:cNvCxnSpPr>
            <a:cxnSpLocks/>
          </p:cNvCxnSpPr>
          <p:nvPr/>
        </p:nvCxnSpPr>
        <p:spPr>
          <a:xfrm>
            <a:off x="8022414" y="886616"/>
            <a:ext cx="34652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uora nuoliyhdysviiva 36">
            <a:extLst>
              <a:ext uri="{FF2B5EF4-FFF2-40B4-BE49-F238E27FC236}">
                <a16:creationId xmlns:a16="http://schemas.microsoft.com/office/drawing/2014/main" id="{5747D1E2-D97C-7E82-DC98-B527FAFEE6F0}"/>
              </a:ext>
            </a:extLst>
          </p:cNvPr>
          <p:cNvCxnSpPr>
            <a:cxnSpLocks/>
          </p:cNvCxnSpPr>
          <p:nvPr/>
        </p:nvCxnSpPr>
        <p:spPr>
          <a:xfrm>
            <a:off x="3892731" y="2557028"/>
            <a:ext cx="4249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376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6F86-4A8F-160B-B4B4-F2978A16109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41E5B52-F554-0958-D60A-5043D2AC8B0C}"/>
              </a:ext>
            </a:extLst>
          </p:cNvPr>
          <p:cNvSpPr>
            <a:spLocks noGrp="1"/>
          </p:cNvSpPr>
          <p:nvPr>
            <p:ph type="title"/>
          </p:nvPr>
        </p:nvSpPr>
        <p:spPr>
          <a:xfrm>
            <a:off x="368696" y="269066"/>
            <a:ext cx="3788350" cy="749726"/>
          </a:xfrm>
        </p:spPr>
        <p:txBody>
          <a:bodyPr/>
          <a:lstStyle/>
          <a:p>
            <a:r>
              <a:rPr lang="fi-FI" sz="2800" i="1">
                <a:solidFill>
                  <a:schemeClr val="tx1"/>
                </a:solidFill>
              </a:rPr>
              <a:t>Idean jättäminen alle </a:t>
            </a:r>
            <a:br>
              <a:rPr lang="fi-FI" sz="2800" i="1">
                <a:solidFill>
                  <a:schemeClr val="tx1"/>
                </a:solidFill>
              </a:rPr>
            </a:br>
            <a:r>
              <a:rPr lang="fi-FI" sz="2800" i="1">
                <a:solidFill>
                  <a:schemeClr val="tx1"/>
                </a:solidFill>
              </a:rPr>
              <a:t>13-vuotiaat lahtelaiset</a:t>
            </a:r>
          </a:p>
        </p:txBody>
      </p:sp>
      <p:sp>
        <p:nvSpPr>
          <p:cNvPr id="3" name="Sisällön paikkamerkki 2">
            <a:extLst>
              <a:ext uri="{FF2B5EF4-FFF2-40B4-BE49-F238E27FC236}">
                <a16:creationId xmlns:a16="http://schemas.microsoft.com/office/drawing/2014/main" id="{0FA27F3C-364E-08DA-7E33-BAAB52D8F989}"/>
              </a:ext>
            </a:extLst>
          </p:cNvPr>
          <p:cNvSpPr>
            <a:spLocks noGrp="1"/>
          </p:cNvSpPr>
          <p:nvPr>
            <p:ph idx="1"/>
          </p:nvPr>
        </p:nvSpPr>
        <p:spPr>
          <a:xfrm>
            <a:off x="368695" y="1018241"/>
            <a:ext cx="4045328" cy="2717324"/>
          </a:xfrm>
        </p:spPr>
        <p:txBody>
          <a:bodyPr vert="horz" lIns="0" tIns="0" rIns="0" bIns="0" rtlCol="0" anchor="t">
            <a:noAutofit/>
          </a:bodyPr>
          <a:lstStyle/>
          <a:p>
            <a:pPr marL="0" indent="0">
              <a:buNone/>
            </a:pPr>
            <a:r>
              <a:rPr lang="fi-FI" sz="1400" dirty="0"/>
              <a:t>Idean voi jättää yksi tai useampaa henkilöä edustava</a:t>
            </a:r>
            <a:br>
              <a:rPr lang="fi-FI" sz="1400" dirty="0"/>
            </a:br>
            <a:r>
              <a:rPr lang="fi-FI" sz="1400" dirty="0"/>
              <a:t>henkilö tulostettavilla lomakkeilla.</a:t>
            </a:r>
          </a:p>
          <a:p>
            <a:pPr marL="0" indent="0">
              <a:buNone/>
            </a:pPr>
            <a:r>
              <a:rPr lang="fi-FI" sz="1400" b="1" dirty="0"/>
              <a:t>Päätä </a:t>
            </a:r>
          </a:p>
          <a:p>
            <a:pPr marL="268605" lvl="1" indent="-133985"/>
            <a:r>
              <a:rPr lang="fi-FI" sz="1400" dirty="0"/>
              <a:t>haluatko jättää ideat itse vai jätättekö idean </a:t>
            </a:r>
            <a:br>
              <a:rPr lang="fi-FI" sz="1400" dirty="0"/>
            </a:br>
            <a:r>
              <a:rPr lang="fi-FI" sz="1400" dirty="0"/>
              <a:t>ryhmänä niin, että </a:t>
            </a:r>
            <a:r>
              <a:rPr lang="fi-FI" sz="1400"/>
              <a:t>yksi henkilö kirjaa yhteiset </a:t>
            </a:r>
            <a:br>
              <a:rPr lang="fi-FI" sz="1400"/>
            </a:br>
            <a:r>
              <a:rPr lang="fi-FI" sz="1400"/>
              <a:t>ideat papereille (yksi idea per lomake)</a:t>
            </a:r>
            <a:endParaRPr lang="fi-FI" sz="1400" dirty="0"/>
          </a:p>
          <a:p>
            <a:pPr marL="268605" lvl="1" indent="-133985"/>
            <a:r>
              <a:rPr lang="fi-FI" sz="1400" dirty="0"/>
              <a:t>kirjaako opettaja tai vanhempi ideasi OmaLahti-</a:t>
            </a:r>
            <a:br>
              <a:rPr lang="fi-FI" sz="1400" dirty="0"/>
            </a:br>
            <a:r>
              <a:rPr lang="fi-FI" sz="1400" dirty="0"/>
              <a:t>sivulle omilla tunnuksillaan myöhemmin</a:t>
            </a:r>
            <a:endParaRPr lang="fi-FI" dirty="0"/>
          </a:p>
          <a:p>
            <a:pPr marL="133985" indent="-133985"/>
            <a:r>
              <a:rPr lang="fi-FI" sz="1400" b="1" dirty="0"/>
              <a:t>Valitse se suuralueen lomake</a:t>
            </a:r>
            <a:r>
              <a:rPr lang="fi-FI" sz="1400" dirty="0"/>
              <a:t>, jolle ideasi sijoittuisi. </a:t>
            </a:r>
            <a:br>
              <a:rPr lang="fi-FI" sz="1400" dirty="0"/>
            </a:br>
            <a:r>
              <a:rPr lang="fi-FI" sz="1400" dirty="0"/>
              <a:t>Mikäli ideaa ei voida sijoittaa alueelle niin valitse </a:t>
            </a:r>
            <a:br>
              <a:rPr lang="fi-FI" sz="1400" dirty="0"/>
            </a:br>
            <a:r>
              <a:rPr lang="fi-FI" sz="1400" dirty="0"/>
              <a:t>Koko kaupungin alue. </a:t>
            </a:r>
          </a:p>
          <a:p>
            <a:pPr marL="133985" indent="-133985"/>
            <a:r>
              <a:rPr lang="fi-FI" sz="1400" b="1" dirty="0"/>
              <a:t>Täytä</a:t>
            </a:r>
            <a:r>
              <a:rPr lang="fi-FI" sz="1400" dirty="0"/>
              <a:t> lomake selkeällä käsialalla.</a:t>
            </a:r>
          </a:p>
          <a:p>
            <a:pPr marL="133985" indent="-133985"/>
            <a:r>
              <a:rPr lang="fi-FI" sz="1400" b="1" dirty="0"/>
              <a:t>Kirjaa</a:t>
            </a:r>
            <a:r>
              <a:rPr lang="fi-FI" sz="1400" dirty="0"/>
              <a:t> tiiviisti idea, luokka/ikä, koulu ja ideointiin osallistuneiden henkilöiden lukumäärä lomakkeen Kuvaus-kohdan riveille. </a:t>
            </a:r>
          </a:p>
        </p:txBody>
      </p:sp>
      <p:sp>
        <p:nvSpPr>
          <p:cNvPr id="4" name="Päivämäärän paikkamerkki 3">
            <a:extLst>
              <a:ext uri="{FF2B5EF4-FFF2-40B4-BE49-F238E27FC236}">
                <a16:creationId xmlns:a16="http://schemas.microsoft.com/office/drawing/2014/main" id="{E29FF6E8-ED5E-07D5-2E63-B05DF8A875EA}"/>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14.1.2025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9F9C2086-4ADD-0840-E3D1-3EAA6F240A8A}"/>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17</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C3C7B943-D5A3-2281-5689-844E1CFFD17F}"/>
              </a:ext>
            </a:extLst>
          </p:cNvPr>
          <p:cNvPicPr>
            <a:picLocks noGrp="1" noChangeAspect="1"/>
          </p:cNvPicPr>
          <p:nvPr>
            <p:ph type="pic" sz="quarter" idx="16"/>
          </p:nvPr>
        </p:nvPicPr>
        <p:blipFill>
          <a:blip r:embed="rId3"/>
          <a:srcRect l="15685" r="15685"/>
          <a:stretch/>
        </p:blipFill>
        <p:spPr/>
      </p:pic>
    </p:spTree>
    <p:extLst>
      <p:ext uri="{BB962C8B-B14F-4D97-AF65-F5344CB8AC3E}">
        <p14:creationId xmlns:p14="http://schemas.microsoft.com/office/powerpoint/2010/main" val="2162738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DABDA3-B2E7-A4CF-F36F-268528F7EEDE}"/>
              </a:ext>
            </a:extLst>
          </p:cNvPr>
          <p:cNvSpPr>
            <a:spLocks noGrp="1"/>
          </p:cNvSpPr>
          <p:nvPr>
            <p:ph type="ctrTitle"/>
          </p:nvPr>
        </p:nvSpPr>
        <p:spPr>
          <a:xfrm>
            <a:off x="865807" y="521831"/>
            <a:ext cx="6075000" cy="1417500"/>
          </a:xfrm>
        </p:spPr>
        <p:txBody>
          <a:bodyPr/>
          <a:lstStyle/>
          <a:p>
            <a:pPr defTabSz="171450">
              <a:lnSpc>
                <a:spcPct val="100000"/>
              </a:lnSpc>
              <a:spcBef>
                <a:spcPts val="0"/>
              </a:spcBef>
              <a:spcAft>
                <a:spcPts val="225"/>
              </a:spcAft>
              <a:defRPr/>
            </a:pPr>
            <a:br>
              <a:rPr lang="fi-FI" sz="1800" b="0" i="0" spc="0">
                <a:solidFill>
                  <a:prstClr val="white"/>
                </a:solidFill>
                <a:uFill>
                  <a:solidFill>
                    <a:srgbClr val="01E376"/>
                  </a:solidFill>
                </a:uFill>
              </a:rPr>
            </a:br>
            <a:r>
              <a:rPr lang="fi-FI" sz="3600" spc="0"/>
              <a:t>Kiitos mielenkiinnosta ja tervetuloa ideoimaan!</a:t>
            </a:r>
            <a:br>
              <a:rPr lang="fi-FI" sz="3600" b="0" i="0" spc="0">
                <a:solidFill>
                  <a:prstClr val="white"/>
                </a:solidFill>
                <a:uFill>
                  <a:solidFill>
                    <a:srgbClr val="01E376"/>
                  </a:solidFill>
                </a:uFill>
              </a:rPr>
            </a:br>
            <a:r>
              <a:rPr lang="fi-FI" sz="2000" b="0" i="0" spc="0">
                <a:solidFill>
                  <a:prstClr val="white"/>
                </a:solidFill>
                <a:uFill>
                  <a:solidFill>
                    <a:srgbClr val="01E376"/>
                  </a:solidFill>
                </a:uFill>
                <a:latin typeface="Franklin Gothic Book" panose="020B0503020102020204" pitchFamily="34" charset="0"/>
              </a:rPr>
              <a:t>Lisätietoa: </a:t>
            </a:r>
            <a:r>
              <a:rPr lang="fi-FI" sz="2000" i="0" spc="0">
                <a:solidFill>
                  <a:prstClr val="white"/>
                </a:solidFill>
                <a:uFill>
                  <a:solidFill>
                    <a:srgbClr val="01E376"/>
                  </a:solidFill>
                </a:uFill>
                <a:latin typeface="Franklin Gothic Book" panose="020B0503020102020204" pitchFamily="34" charset="0"/>
              </a:rPr>
              <a:t>www.lahti.fi/osbu		</a:t>
            </a:r>
            <a:r>
              <a:rPr lang="fi-FI" sz="3600" i="0" spc="0">
                <a:solidFill>
                  <a:prstClr val="white"/>
                </a:solidFill>
                <a:uFill>
                  <a:solidFill>
                    <a:srgbClr val="01E376"/>
                  </a:solidFill>
                </a:uFill>
              </a:rPr>
              <a:t>	</a:t>
            </a:r>
            <a:br>
              <a:rPr lang="fi-FI" sz="3600" i="0" spc="0">
                <a:solidFill>
                  <a:prstClr val="white"/>
                </a:solidFill>
                <a:uFill>
                  <a:solidFill>
                    <a:srgbClr val="01E376"/>
                  </a:solidFill>
                </a:uFill>
              </a:rPr>
            </a:br>
            <a:endParaRPr lang="fi-FI" sz="3600" spc="0"/>
          </a:p>
        </p:txBody>
      </p:sp>
      <p:sp>
        <p:nvSpPr>
          <p:cNvPr id="3" name="Alaotsikko 2">
            <a:extLst>
              <a:ext uri="{FF2B5EF4-FFF2-40B4-BE49-F238E27FC236}">
                <a16:creationId xmlns:a16="http://schemas.microsoft.com/office/drawing/2014/main" id="{842A8C9B-55A8-9490-7B83-9DBEF9C41F92}"/>
              </a:ext>
            </a:extLst>
          </p:cNvPr>
          <p:cNvSpPr>
            <a:spLocks noGrp="1"/>
          </p:cNvSpPr>
          <p:nvPr>
            <p:ph type="subTitle" idx="1"/>
          </p:nvPr>
        </p:nvSpPr>
        <p:spPr>
          <a:xfrm>
            <a:off x="865807" y="3266032"/>
            <a:ext cx="6075000" cy="867041"/>
          </a:xfrm>
        </p:spPr>
        <p:txBody>
          <a:bodyPr/>
          <a:lstStyle/>
          <a:p>
            <a:r>
              <a:rPr lang="fi-FI" sz="1400" b="1" spc="0">
                <a:solidFill>
                  <a:prstClr val="white"/>
                </a:solidFill>
                <a:uFill>
                  <a:solidFill>
                    <a:srgbClr val="01E376"/>
                  </a:solidFill>
                </a:uFill>
                <a:ea typeface="+mj-ea"/>
                <a:cs typeface="+mj-cs"/>
              </a:rPr>
              <a:t>Kysy lisää</a:t>
            </a:r>
            <a:br>
              <a:rPr lang="fi-FI" sz="1400" spc="0">
                <a:solidFill>
                  <a:prstClr val="white"/>
                </a:solidFill>
                <a:uFill>
                  <a:solidFill>
                    <a:srgbClr val="01E376"/>
                  </a:solidFill>
                </a:uFill>
                <a:ea typeface="+mj-ea"/>
                <a:cs typeface="+mj-cs"/>
              </a:rPr>
            </a:br>
            <a:r>
              <a:rPr lang="fi-FI" sz="1400" spc="0">
                <a:solidFill>
                  <a:prstClr val="white"/>
                </a:solidFill>
                <a:uFill>
                  <a:solidFill>
                    <a:srgbClr val="01E376"/>
                  </a:solidFill>
                </a:uFill>
                <a:ea typeface="+mj-ea"/>
                <a:cs typeface="+mj-cs"/>
              </a:rPr>
              <a:t>Lahden kaupungin </a:t>
            </a:r>
            <a:r>
              <a:rPr lang="fi-FI" sz="1400" spc="0" err="1">
                <a:solidFill>
                  <a:prstClr val="white"/>
                </a:solidFill>
                <a:uFill>
                  <a:solidFill>
                    <a:srgbClr val="01E376"/>
                  </a:solidFill>
                </a:uFill>
                <a:ea typeface="+mj-ea"/>
                <a:cs typeface="+mj-cs"/>
              </a:rPr>
              <a:t>osbu</a:t>
            </a:r>
            <a:r>
              <a:rPr lang="fi-FI" sz="1400" spc="0">
                <a:solidFill>
                  <a:prstClr val="white"/>
                </a:solidFill>
                <a:uFill>
                  <a:solidFill>
                    <a:srgbClr val="01E376"/>
                  </a:solidFill>
                </a:uFill>
                <a:ea typeface="+mj-ea"/>
                <a:cs typeface="+mj-cs"/>
              </a:rPr>
              <a:t>-koordinaattorit</a:t>
            </a:r>
            <a:br>
              <a:rPr lang="fi-FI" sz="1400" spc="0">
                <a:solidFill>
                  <a:prstClr val="white"/>
                </a:solidFill>
                <a:uFill>
                  <a:solidFill>
                    <a:srgbClr val="01E376"/>
                  </a:solidFill>
                </a:uFill>
                <a:ea typeface="+mj-ea"/>
                <a:cs typeface="+mj-cs"/>
              </a:rPr>
            </a:br>
            <a:r>
              <a:rPr lang="fi-FI" sz="1400" spc="0">
                <a:solidFill>
                  <a:prstClr val="white"/>
                </a:solidFill>
                <a:uFill>
                  <a:solidFill>
                    <a:srgbClr val="01E376"/>
                  </a:solidFill>
                </a:uFill>
                <a:ea typeface="+mj-ea"/>
                <a:cs typeface="+mj-cs"/>
              </a:rPr>
              <a:t>Tia Mäkinen p. 044 769 8695, tia.makinen@lahti.fi </a:t>
            </a:r>
            <a:br>
              <a:rPr lang="fi-FI" sz="1400" spc="0">
                <a:solidFill>
                  <a:prstClr val="white"/>
                </a:solidFill>
                <a:uFill>
                  <a:solidFill>
                    <a:srgbClr val="01E376"/>
                  </a:solidFill>
                </a:uFill>
                <a:ea typeface="+mj-ea"/>
                <a:cs typeface="+mj-cs"/>
              </a:rPr>
            </a:br>
            <a:r>
              <a:rPr lang="fi-FI" sz="1400" spc="0">
                <a:solidFill>
                  <a:prstClr val="white"/>
                </a:solidFill>
                <a:uFill>
                  <a:solidFill>
                    <a:srgbClr val="01E376"/>
                  </a:solidFill>
                </a:uFill>
                <a:ea typeface="+mj-ea"/>
                <a:cs typeface="+mj-cs"/>
              </a:rPr>
              <a:t>Sanna Virta p. 044 482 6390, sanna.virta@lahti.fi</a:t>
            </a:r>
          </a:p>
          <a:p>
            <a:endParaRPr lang="fi-FI" spc="0">
              <a:solidFill>
                <a:prstClr val="white"/>
              </a:solidFill>
              <a:uFill>
                <a:solidFill>
                  <a:srgbClr val="01E376"/>
                </a:solidFill>
              </a:uFill>
              <a:ea typeface="+mj-ea"/>
              <a:cs typeface="+mj-cs"/>
            </a:endParaRPr>
          </a:p>
          <a:p>
            <a:r>
              <a:rPr lang="fi-FI" sz="1200" b="1" spc="0">
                <a:solidFill>
                  <a:prstClr val="white"/>
                </a:solidFill>
                <a:uFill>
                  <a:solidFill>
                    <a:srgbClr val="01E376"/>
                  </a:solidFill>
                </a:uFill>
                <a:ea typeface="+mj-ea"/>
                <a:cs typeface="+mj-cs"/>
              </a:rPr>
              <a:t>lahti.fi/</a:t>
            </a:r>
            <a:r>
              <a:rPr lang="fi-FI" sz="1200" b="1" spc="0" err="1">
                <a:solidFill>
                  <a:prstClr val="white"/>
                </a:solidFill>
                <a:uFill>
                  <a:solidFill>
                    <a:srgbClr val="01E376"/>
                  </a:solidFill>
                </a:uFill>
                <a:ea typeface="+mj-ea"/>
                <a:cs typeface="+mj-cs"/>
              </a:rPr>
              <a:t>osbu</a:t>
            </a:r>
            <a:br>
              <a:rPr lang="fi-FI" sz="1200" b="1" spc="0">
                <a:solidFill>
                  <a:prstClr val="white"/>
                </a:solidFill>
                <a:uFill>
                  <a:solidFill>
                    <a:srgbClr val="01E376"/>
                  </a:solidFill>
                </a:uFill>
                <a:ea typeface="+mj-ea"/>
                <a:cs typeface="+mj-cs"/>
              </a:rPr>
            </a:br>
            <a:r>
              <a:rPr lang="fi-FI" sz="1200" b="1" spc="0">
                <a:solidFill>
                  <a:prstClr val="white"/>
                </a:solidFill>
              </a:rPr>
              <a:t>omalahti.fi</a:t>
            </a:r>
            <a:br>
              <a:rPr lang="fi-FI" sz="1200" b="1" spc="0">
                <a:solidFill>
                  <a:prstClr val="white"/>
                </a:solidFill>
                <a:uFill>
                  <a:solidFill>
                    <a:srgbClr val="01E376"/>
                  </a:solidFill>
                </a:uFill>
                <a:ea typeface="+mj-ea"/>
                <a:cs typeface="+mj-cs"/>
              </a:rPr>
            </a:br>
            <a:r>
              <a:rPr lang="fi-FI" sz="1200" b="1" spc="0">
                <a:solidFill>
                  <a:prstClr val="white"/>
                </a:solidFill>
                <a:uFill>
                  <a:solidFill>
                    <a:srgbClr val="01E376"/>
                  </a:solidFill>
                </a:uFill>
                <a:ea typeface="+mj-ea"/>
                <a:cs typeface="+mj-cs"/>
              </a:rPr>
              <a:t>#omalahti #osbu</a:t>
            </a:r>
            <a:br>
              <a:rPr lang="fi-FI" spc="0">
                <a:solidFill>
                  <a:prstClr val="white"/>
                </a:solidFill>
                <a:uFill>
                  <a:solidFill>
                    <a:srgbClr val="01E376"/>
                  </a:solidFill>
                </a:uFill>
                <a:ea typeface="+mj-ea"/>
                <a:cs typeface="+mj-cs"/>
              </a:rPr>
            </a:br>
            <a:br>
              <a:rPr lang="fi-FI" b="1" spc="0">
                <a:solidFill>
                  <a:prstClr val="white"/>
                </a:solidFill>
                <a:uFill>
                  <a:solidFill>
                    <a:srgbClr val="01E376"/>
                  </a:solidFill>
                </a:uFill>
                <a:ea typeface="+mj-ea"/>
                <a:cs typeface="+mj-cs"/>
              </a:rPr>
            </a:br>
            <a:endParaRPr lang="fi-FI"/>
          </a:p>
        </p:txBody>
      </p:sp>
      <p:sp>
        <p:nvSpPr>
          <p:cNvPr id="4" name="Päivämäärän paikkamerkki 3">
            <a:extLst>
              <a:ext uri="{FF2B5EF4-FFF2-40B4-BE49-F238E27FC236}">
                <a16:creationId xmlns:a16="http://schemas.microsoft.com/office/drawing/2014/main" id="{94F3C6E8-F7D6-09C9-346D-42121031A129}"/>
              </a:ext>
            </a:extLst>
          </p:cNvPr>
          <p:cNvSpPr>
            <a:spLocks noGrp="1"/>
          </p:cNvSpPr>
          <p:nvPr>
            <p:ph type="dt" sz="half" idx="10"/>
          </p:nvPr>
        </p:nvSpPr>
        <p:spPr/>
        <p:txBody>
          <a:bodyPr/>
          <a:lstStyle/>
          <a:p>
            <a:pPr defTabSz="685766"/>
            <a:fld id="{9E63DAEA-24F3-4152-AF66-B3C160A32A45}" type="datetime1">
              <a:rPr lang="fi-FI">
                <a:solidFill>
                  <a:prstClr val="white"/>
                </a:solidFill>
                <a:latin typeface="Franklin Gothic Book"/>
              </a:rPr>
              <a:pPr defTabSz="685766"/>
              <a:t>14.1.2025</a:t>
            </a:fld>
            <a:endParaRPr lang="fi-FI">
              <a:solidFill>
                <a:prstClr val="white"/>
              </a:solidFill>
              <a:latin typeface="Franklin Gothic Book"/>
            </a:endParaRPr>
          </a:p>
        </p:txBody>
      </p:sp>
      <p:sp>
        <p:nvSpPr>
          <p:cNvPr id="6" name="Dian numeron paikkamerkki 5">
            <a:extLst>
              <a:ext uri="{FF2B5EF4-FFF2-40B4-BE49-F238E27FC236}">
                <a16:creationId xmlns:a16="http://schemas.microsoft.com/office/drawing/2014/main" id="{06E4BF54-0E1A-ECFE-D052-87BF122BB7AE}"/>
              </a:ext>
            </a:extLst>
          </p:cNvPr>
          <p:cNvSpPr>
            <a:spLocks noGrp="1"/>
          </p:cNvSpPr>
          <p:nvPr>
            <p:ph type="sldNum" sz="quarter" idx="12"/>
          </p:nvPr>
        </p:nvSpPr>
        <p:spPr/>
        <p:txBody>
          <a:bodyPr/>
          <a:lstStyle/>
          <a:p>
            <a:pPr defTabSz="685766"/>
            <a:fld id="{31160B98-140E-4345-B1A3-2A7247C42973}" type="slidenum">
              <a:rPr lang="fi-FI">
                <a:solidFill>
                  <a:prstClr val="white"/>
                </a:solidFill>
                <a:latin typeface="Franklin Gothic Book"/>
              </a:rPr>
              <a:pPr defTabSz="685766"/>
              <a:t>18</a:t>
            </a:fld>
            <a:endParaRPr lang="fi-FI">
              <a:solidFill>
                <a:prstClr val="white"/>
              </a:solidFill>
              <a:latin typeface="Franklin Gothic Book"/>
            </a:endParaRPr>
          </a:p>
        </p:txBody>
      </p:sp>
    </p:spTree>
    <p:extLst>
      <p:ext uri="{BB962C8B-B14F-4D97-AF65-F5344CB8AC3E}">
        <p14:creationId xmlns:p14="http://schemas.microsoft.com/office/powerpoint/2010/main" val="346967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Ideoi, kehitä, äänestä! - osallistuva budjetointi Lahdessa (selkokielinen)">
            <a:hlinkClick r:id="" action="ppaction://media"/>
            <a:extLst>
              <a:ext uri="{FF2B5EF4-FFF2-40B4-BE49-F238E27FC236}">
                <a16:creationId xmlns:a16="http://schemas.microsoft.com/office/drawing/2014/main" id="{1F450206-E865-658D-902C-55E4CC3881EA}"/>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235680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92097D9D-E96F-B0E6-FABC-E1CF1EF70707}"/>
              </a:ext>
            </a:extLst>
          </p:cNvPr>
          <p:cNvPicPr>
            <a:picLocks noChangeAspect="1"/>
          </p:cNvPicPr>
          <p:nvPr/>
        </p:nvPicPr>
        <p:blipFill>
          <a:blip r:embed="rId3"/>
          <a:stretch>
            <a:fillRect/>
          </a:stretch>
        </p:blipFill>
        <p:spPr>
          <a:xfrm>
            <a:off x="193431" y="2851477"/>
            <a:ext cx="8950569" cy="2623363"/>
          </a:xfrm>
          <a:prstGeom prst="rect">
            <a:avLst/>
          </a:prstGeom>
        </p:spPr>
      </p:pic>
      <p:sp>
        <p:nvSpPr>
          <p:cNvPr id="6" name="Otsikko 5">
            <a:extLst>
              <a:ext uri="{FF2B5EF4-FFF2-40B4-BE49-F238E27FC236}">
                <a16:creationId xmlns:a16="http://schemas.microsoft.com/office/drawing/2014/main" id="{866A4906-DE33-5986-3A09-FF655F4BA6FE}"/>
              </a:ext>
            </a:extLst>
          </p:cNvPr>
          <p:cNvSpPr>
            <a:spLocks noGrp="1"/>
          </p:cNvSpPr>
          <p:nvPr>
            <p:ph type="ctrTitle"/>
          </p:nvPr>
        </p:nvSpPr>
        <p:spPr>
          <a:xfrm>
            <a:off x="609331" y="784078"/>
            <a:ext cx="8118767" cy="524636"/>
          </a:xfrm>
        </p:spPr>
        <p:txBody>
          <a:bodyPr lIns="0" tIns="0" rIns="0" bIns="0" anchor="t"/>
          <a:lstStyle/>
          <a:p>
            <a:r>
              <a:rPr lang="fi-FI" sz="3600" b="1" i="1" spc="0">
                <a:solidFill>
                  <a:schemeClr val="tx1"/>
                </a:solidFill>
                <a:latin typeface="Franklin Gothic Demi" panose="020B0703020102020204" pitchFamily="34" charset="0"/>
              </a:rPr>
              <a:t>Mitä käymme läpi?</a:t>
            </a:r>
            <a:br>
              <a:rPr lang="fi-FI" sz="6000" b="1" i="1" spc="-100">
                <a:solidFill>
                  <a:schemeClr val="tx1"/>
                </a:solidFill>
                <a:latin typeface="Franklin Gothic Book" panose="020B0503020102020204" pitchFamily="34" charset="0"/>
              </a:rPr>
            </a:br>
            <a:endParaRPr lang="fi-FI" sz="6000" b="1" i="1" spc="-100">
              <a:solidFill>
                <a:schemeClr val="tx1"/>
              </a:solidFill>
              <a:latin typeface="Franklin Gothic Book" panose="020B0503020102020204" pitchFamily="34" charset="0"/>
            </a:endParaRPr>
          </a:p>
        </p:txBody>
      </p:sp>
      <p:sp>
        <p:nvSpPr>
          <p:cNvPr id="7" name="Tekstiruutu 6">
            <a:extLst>
              <a:ext uri="{FF2B5EF4-FFF2-40B4-BE49-F238E27FC236}">
                <a16:creationId xmlns:a16="http://schemas.microsoft.com/office/drawing/2014/main" id="{CB38F3E7-6D2C-A94E-19E1-D55C27180278}"/>
              </a:ext>
            </a:extLst>
          </p:cNvPr>
          <p:cNvSpPr txBox="1"/>
          <p:nvPr/>
        </p:nvSpPr>
        <p:spPr>
          <a:xfrm>
            <a:off x="609331" y="1384364"/>
            <a:ext cx="6406532"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fi-FI" dirty="0">
                <a:latin typeface="Franklin Gothic Book" panose="020B0503020102020204" pitchFamily="34" charset="0"/>
                <a:ea typeface="+mn-lt"/>
                <a:cs typeface="+mn-lt"/>
              </a:rPr>
              <a:t>Ideoi, kehitä, äänestä -vaiheet</a:t>
            </a:r>
          </a:p>
          <a:p>
            <a:pPr marL="285750" indent="-285750">
              <a:buFont typeface="Arial"/>
              <a:buChar char="•"/>
            </a:pPr>
            <a:r>
              <a:rPr lang="fi-FI" dirty="0">
                <a:latin typeface="Franklin Gothic Book" panose="020B0503020102020204" pitchFamily="34" charset="0"/>
                <a:ea typeface="+mn-lt"/>
                <a:cs typeface="+mn-lt"/>
              </a:rPr>
              <a:t>Ideoiden arviointi ja ohjeita ideointiin</a:t>
            </a:r>
          </a:p>
          <a:p>
            <a:pPr marL="285750" indent="-285750">
              <a:buFont typeface="Arial"/>
              <a:buChar char="•"/>
            </a:pPr>
            <a:r>
              <a:rPr lang="fi-FI" dirty="0">
                <a:latin typeface="Franklin Gothic Book" panose="020B0503020102020204" pitchFamily="34" charset="0"/>
                <a:ea typeface="+mn-lt"/>
                <a:cs typeface="+mn-lt"/>
              </a:rPr>
              <a:t>Miten voin jättää idean?</a:t>
            </a:r>
            <a:endParaRPr lang="fi-FI" dirty="0">
              <a:latin typeface="Franklin Gothic Book" panose="020B0503020102020204" pitchFamily="34" charset="0"/>
              <a:cs typeface="Calibri"/>
            </a:endParaRPr>
          </a:p>
        </p:txBody>
      </p:sp>
    </p:spTree>
    <p:extLst>
      <p:ext uri="{BB962C8B-B14F-4D97-AF65-F5344CB8AC3E}">
        <p14:creationId xmlns:p14="http://schemas.microsoft.com/office/powerpoint/2010/main" val="86419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a:xfrm>
            <a:off x="408967" y="598265"/>
            <a:ext cx="3788104" cy="749726"/>
          </a:xfrm>
        </p:spPr>
        <p:txBody>
          <a:bodyPr/>
          <a:lstStyle/>
          <a:p>
            <a:r>
              <a:rPr lang="fi-FI" sz="2800" i="1">
                <a:solidFill>
                  <a:schemeClr val="tx1"/>
                </a:solidFill>
              </a:rPr>
              <a:t>Mikä ihmeen OSBU?</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408967" y="1248198"/>
            <a:ext cx="3788104" cy="2647104"/>
          </a:xfrm>
        </p:spPr>
        <p:txBody>
          <a:bodyPr/>
          <a:lstStyle/>
          <a:p>
            <a:pPr>
              <a:spcBef>
                <a:spcPts val="0"/>
              </a:spcBef>
              <a:spcAft>
                <a:spcPts val="600"/>
              </a:spcAft>
            </a:pPr>
            <a:r>
              <a:rPr lang="fi-FI" sz="1600" dirty="0"/>
              <a:t>Osallistuva budjetointi tarkoittaa sitä, että kaikki asukkaat pääsevät päättämään ehdottamaan, miten kaupungin rahaa käytetään sekä päättämään myös siitä.</a:t>
            </a:r>
          </a:p>
          <a:p>
            <a:pPr>
              <a:spcBef>
                <a:spcPts val="0"/>
              </a:spcBef>
              <a:spcAft>
                <a:spcPts val="600"/>
              </a:spcAft>
            </a:pPr>
            <a:r>
              <a:rPr lang="fi-FI" sz="1600" dirty="0"/>
              <a:t>Lahdessa </a:t>
            </a:r>
            <a:r>
              <a:rPr lang="fi-FI" sz="1600" dirty="0" err="1"/>
              <a:t>OSBUa</a:t>
            </a:r>
            <a:r>
              <a:rPr lang="fi-FI" sz="1600" dirty="0"/>
              <a:t> on toteutettu jo kolme kertaa, ensimmäisen kerran v. 2020.</a:t>
            </a:r>
          </a:p>
          <a:p>
            <a:pPr>
              <a:spcBef>
                <a:spcPts val="0"/>
              </a:spcBef>
              <a:spcAft>
                <a:spcPts val="600"/>
              </a:spcAft>
            </a:pPr>
            <a:r>
              <a:rPr lang="fi-FI" sz="1600" dirty="0"/>
              <a:t>OSBU on ainutlaatuinen tapa, jolla myös alle 18-vuotiaat pääsevät vaikuttamaan yhteisen rahan käyttöön eli kaupungin talouteen.</a:t>
            </a:r>
          </a:p>
          <a:p>
            <a:pPr>
              <a:spcBef>
                <a:spcPts val="0"/>
              </a:spcBef>
              <a:spcAft>
                <a:spcPts val="600"/>
              </a:spcAft>
            </a:pPr>
            <a:r>
              <a:rPr lang="fi-FI" sz="1600" dirty="0"/>
              <a:t>OSBU on lyhennelmä sanoista </a:t>
            </a:r>
            <a:r>
              <a:rPr lang="fi-FI" sz="1600" b="1" dirty="0"/>
              <a:t>os</a:t>
            </a:r>
            <a:r>
              <a:rPr lang="fi-FI" sz="1600" dirty="0"/>
              <a:t>allistuva </a:t>
            </a:r>
            <a:r>
              <a:rPr lang="fi-FI" sz="1600" b="1" dirty="0"/>
              <a:t>bu</a:t>
            </a:r>
            <a:r>
              <a:rPr lang="fi-FI" sz="1600" dirty="0"/>
              <a:t>djetointi. </a:t>
            </a:r>
          </a:p>
          <a:p>
            <a:pPr marL="0" indent="0">
              <a:spcBef>
                <a:spcPts val="0"/>
              </a:spcBef>
              <a:spcAft>
                <a:spcPts val="600"/>
              </a:spcAft>
              <a:buNone/>
            </a:pPr>
            <a:endParaRPr lang="fi-FI" sz="1600" dirty="0"/>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14.1.2025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4</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ADDCE906-3850-5103-0776-267187ADE6FE}"/>
              </a:ext>
            </a:extLst>
          </p:cNvPr>
          <p:cNvPicPr>
            <a:picLocks noGrp="1" noChangeAspect="1"/>
          </p:cNvPicPr>
          <p:nvPr>
            <p:ph type="pic" sz="quarter" idx="16"/>
          </p:nvPr>
        </p:nvPicPr>
        <p:blipFill>
          <a:blip r:embed="rId3"/>
          <a:srcRect l="15685" r="15685"/>
          <a:stretch/>
        </p:blipFill>
        <p:spPr/>
      </p:pic>
    </p:spTree>
    <p:extLst>
      <p:ext uri="{BB962C8B-B14F-4D97-AF65-F5344CB8AC3E}">
        <p14:creationId xmlns:p14="http://schemas.microsoft.com/office/powerpoint/2010/main" val="249365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A7C488-D07D-FA57-17FC-851CDB48A23D}"/>
              </a:ext>
            </a:extLst>
          </p:cNvPr>
          <p:cNvSpPr>
            <a:spLocks noGrp="1"/>
          </p:cNvSpPr>
          <p:nvPr>
            <p:ph type="title"/>
          </p:nvPr>
        </p:nvSpPr>
        <p:spPr>
          <a:xfrm>
            <a:off x="430158" y="521930"/>
            <a:ext cx="8213326" cy="410255"/>
          </a:xfrm>
        </p:spPr>
        <p:txBody>
          <a:bodyPr/>
          <a:lstStyle/>
          <a:p>
            <a:r>
              <a:rPr lang="en-US" sz="2800" i="1" err="1">
                <a:solidFill>
                  <a:schemeClr val="tx1"/>
                </a:solidFill>
              </a:rPr>
              <a:t>Aiemmin</a:t>
            </a:r>
            <a:r>
              <a:rPr lang="en-US" sz="2800" i="1" dirty="0">
                <a:solidFill>
                  <a:schemeClr val="tx1"/>
                </a:solidFill>
              </a:rPr>
              <a:t> </a:t>
            </a:r>
            <a:r>
              <a:rPr lang="en-US" sz="2800" i="1" err="1">
                <a:solidFill>
                  <a:schemeClr val="tx1"/>
                </a:solidFill>
              </a:rPr>
              <a:t>toteutettuja</a:t>
            </a:r>
            <a:r>
              <a:rPr lang="en-US" sz="2800" i="1" dirty="0">
                <a:solidFill>
                  <a:schemeClr val="tx1"/>
                </a:solidFill>
              </a:rPr>
              <a:t> OSBU-</a:t>
            </a:r>
            <a:r>
              <a:rPr lang="en-US" sz="2800" i="1" err="1">
                <a:solidFill>
                  <a:schemeClr val="tx1"/>
                </a:solidFill>
              </a:rPr>
              <a:t>ideoita</a:t>
            </a:r>
            <a:endParaRPr lang="en-US" sz="2800" i="1">
              <a:solidFill>
                <a:schemeClr val="tx1"/>
              </a:solidFill>
            </a:endParaRPr>
          </a:p>
        </p:txBody>
      </p:sp>
      <p:pic>
        <p:nvPicPr>
          <p:cNvPr id="9" name="Sisällön paikkamerkki 8" descr="Kuva, joka sisältää kohteen piha-, rakennus, leikkikenttä, teräs&#10;&#10;Kuvaus luotu automaattisesti">
            <a:extLst>
              <a:ext uri="{FF2B5EF4-FFF2-40B4-BE49-F238E27FC236}">
                <a16:creationId xmlns:a16="http://schemas.microsoft.com/office/drawing/2014/main" id="{B9D9738B-DF44-C64E-C716-5A7E9545161A}"/>
              </a:ext>
            </a:extLst>
          </p:cNvPr>
          <p:cNvPicPr>
            <a:picLocks noGrp="1" noChangeAspect="1"/>
          </p:cNvPicPr>
          <p:nvPr>
            <p:ph idx="1"/>
          </p:nvPr>
        </p:nvPicPr>
        <p:blipFill>
          <a:blip r:embed="rId3"/>
          <a:stretch>
            <a:fillRect/>
          </a:stretch>
        </p:blipFill>
        <p:spPr>
          <a:xfrm rot="5400000">
            <a:off x="528375" y="1656544"/>
            <a:ext cx="2884257" cy="2163193"/>
          </a:xfrm>
          <a:effectLst>
            <a:softEdge rad="0"/>
          </a:effectLst>
        </p:spPr>
      </p:pic>
      <p:pic>
        <p:nvPicPr>
          <p:cNvPr id="11" name="Sisällön paikkamerkki 10" descr="Kuva, joka sisältää kohteen piha-, taivas, talvi, jäätävä&#10;&#10;Kuvaus luotu automaattisesti">
            <a:extLst>
              <a:ext uri="{FF2B5EF4-FFF2-40B4-BE49-F238E27FC236}">
                <a16:creationId xmlns:a16="http://schemas.microsoft.com/office/drawing/2014/main" id="{8F20DD91-FB9F-7061-5E4E-BFE69B8A7332}"/>
              </a:ext>
            </a:extLst>
          </p:cNvPr>
          <p:cNvPicPr>
            <a:picLocks noGrp="1" noChangeAspect="1"/>
          </p:cNvPicPr>
          <p:nvPr>
            <p:ph idx="13"/>
          </p:nvPr>
        </p:nvPicPr>
        <p:blipFill>
          <a:blip r:embed="rId4"/>
          <a:stretch>
            <a:fillRect/>
          </a:stretch>
        </p:blipFill>
        <p:spPr>
          <a:xfrm>
            <a:off x="4023361" y="1296562"/>
            <a:ext cx="4325562" cy="2883707"/>
          </a:xfrm>
        </p:spPr>
      </p:pic>
      <p:sp>
        <p:nvSpPr>
          <p:cNvPr id="6" name="Päivämäärän paikkamerkki 5">
            <a:extLst>
              <a:ext uri="{FF2B5EF4-FFF2-40B4-BE49-F238E27FC236}">
                <a16:creationId xmlns:a16="http://schemas.microsoft.com/office/drawing/2014/main" id="{6BC0CA76-34CE-54E0-773A-9CD735A7742C}"/>
              </a:ext>
            </a:extLst>
          </p:cNvPr>
          <p:cNvSpPr>
            <a:spLocks noGrp="1"/>
          </p:cNvSpPr>
          <p:nvPr>
            <p:ph type="dt" sz="half" idx="10"/>
          </p:nvPr>
        </p:nvSpPr>
        <p:spPr>
          <a:xfrm>
            <a:off x="6575163" y="4793876"/>
            <a:ext cx="1965094" cy="213612"/>
          </a:xfrm>
        </p:spPr>
        <p:txBody>
          <a:bodyPr anchor="ctr">
            <a:normAutofit/>
          </a:bodyPr>
          <a:lstStyle/>
          <a:p>
            <a:pPr>
              <a:spcAft>
                <a:spcPts val="600"/>
              </a:spcAft>
            </a:pPr>
            <a:fld id="{F5D78AB0-1E3E-4BE6-905A-ACD381D1CF8B}" type="datetime1">
              <a:rPr lang="fi-FI" smtClean="0"/>
              <a:pPr>
                <a:spcAft>
                  <a:spcPts val="600"/>
                </a:spcAft>
              </a:pPr>
              <a:t>14.1.2025</a:t>
            </a:fld>
            <a:endParaRPr lang="fi-FI"/>
          </a:p>
        </p:txBody>
      </p:sp>
      <p:sp>
        <p:nvSpPr>
          <p:cNvPr id="7" name="Dian numeron paikkamerkki 6">
            <a:extLst>
              <a:ext uri="{FF2B5EF4-FFF2-40B4-BE49-F238E27FC236}">
                <a16:creationId xmlns:a16="http://schemas.microsoft.com/office/drawing/2014/main" id="{D1D1E28D-683C-09C3-9CBE-FDF494701D74}"/>
              </a:ext>
            </a:extLst>
          </p:cNvPr>
          <p:cNvSpPr>
            <a:spLocks noGrp="1"/>
          </p:cNvSpPr>
          <p:nvPr>
            <p:ph type="sldNum" sz="quarter" idx="12"/>
          </p:nvPr>
        </p:nvSpPr>
        <p:spPr>
          <a:xfrm>
            <a:off x="8643484" y="4793876"/>
            <a:ext cx="289306" cy="213612"/>
          </a:xfrm>
        </p:spPr>
        <p:txBody>
          <a:bodyPr anchor="ctr">
            <a:normAutofit/>
          </a:bodyPr>
          <a:lstStyle/>
          <a:p>
            <a:pPr>
              <a:spcAft>
                <a:spcPts val="600"/>
              </a:spcAft>
            </a:pPr>
            <a:fld id="{31160B98-140E-4345-B1A3-2A7247C42973}" type="slidenum">
              <a:rPr lang="fi-FI" smtClean="0"/>
              <a:pPr>
                <a:spcAft>
                  <a:spcPts val="600"/>
                </a:spcAft>
              </a:pPr>
              <a:t>5</a:t>
            </a:fld>
            <a:endParaRPr lang="fi-FI"/>
          </a:p>
        </p:txBody>
      </p:sp>
      <p:sp>
        <p:nvSpPr>
          <p:cNvPr id="13" name="Tekstiruutu 12">
            <a:extLst>
              <a:ext uri="{FF2B5EF4-FFF2-40B4-BE49-F238E27FC236}">
                <a16:creationId xmlns:a16="http://schemas.microsoft.com/office/drawing/2014/main" id="{9A377557-FF8E-1CC7-304F-EFBB9C367173}"/>
              </a:ext>
            </a:extLst>
          </p:cNvPr>
          <p:cNvSpPr txBox="1"/>
          <p:nvPr/>
        </p:nvSpPr>
        <p:spPr>
          <a:xfrm>
            <a:off x="4799705" y="941222"/>
            <a:ext cx="2927533" cy="338554"/>
          </a:xfrm>
          <a:prstGeom prst="rect">
            <a:avLst/>
          </a:prstGeom>
          <a:noFill/>
        </p:spPr>
        <p:txBody>
          <a:bodyPr wrap="none" rtlCol="0">
            <a:spAutoFit/>
          </a:bodyPr>
          <a:lstStyle/>
          <a:p>
            <a:r>
              <a:rPr lang="fi-FI" sz="1600" dirty="0"/>
              <a:t>Vesijärven jäärata talvella 2024</a:t>
            </a:r>
          </a:p>
        </p:txBody>
      </p:sp>
      <p:sp>
        <p:nvSpPr>
          <p:cNvPr id="15" name="Tekstiruutu 14">
            <a:extLst>
              <a:ext uri="{FF2B5EF4-FFF2-40B4-BE49-F238E27FC236}">
                <a16:creationId xmlns:a16="http://schemas.microsoft.com/office/drawing/2014/main" id="{2D0883FA-82AF-7CB2-07E9-06975555651F}"/>
              </a:ext>
            </a:extLst>
          </p:cNvPr>
          <p:cNvSpPr txBox="1"/>
          <p:nvPr/>
        </p:nvSpPr>
        <p:spPr>
          <a:xfrm>
            <a:off x="301877" y="941222"/>
            <a:ext cx="3251788" cy="338554"/>
          </a:xfrm>
          <a:prstGeom prst="rect">
            <a:avLst/>
          </a:prstGeom>
          <a:noFill/>
        </p:spPr>
        <p:txBody>
          <a:bodyPr wrap="none" rtlCol="0">
            <a:spAutoFit/>
          </a:bodyPr>
          <a:lstStyle/>
          <a:p>
            <a:r>
              <a:rPr lang="fi-FI" sz="1600" dirty="0"/>
              <a:t>Lainattavat potkurit ja retkiluistimet</a:t>
            </a:r>
          </a:p>
        </p:txBody>
      </p:sp>
      <p:sp>
        <p:nvSpPr>
          <p:cNvPr id="17" name="Tekstiruutu 16">
            <a:extLst>
              <a:ext uri="{FF2B5EF4-FFF2-40B4-BE49-F238E27FC236}">
                <a16:creationId xmlns:a16="http://schemas.microsoft.com/office/drawing/2014/main" id="{6CA43762-DA3A-84EF-AC86-922F38EAFF58}"/>
              </a:ext>
            </a:extLst>
          </p:cNvPr>
          <p:cNvSpPr txBox="1"/>
          <p:nvPr/>
        </p:nvSpPr>
        <p:spPr>
          <a:xfrm>
            <a:off x="800100" y="4317795"/>
            <a:ext cx="4275401" cy="338554"/>
          </a:xfrm>
          <a:prstGeom prst="rect">
            <a:avLst/>
          </a:prstGeom>
          <a:noFill/>
        </p:spPr>
        <p:txBody>
          <a:bodyPr wrap="none" rtlCol="0">
            <a:spAutoFit/>
          </a:bodyPr>
          <a:lstStyle/>
          <a:p>
            <a:r>
              <a:rPr lang="fi-FI" sz="1600" dirty="0"/>
              <a:t>Katso kaikki toteutetut OSBU-ideat </a:t>
            </a:r>
            <a:r>
              <a:rPr lang="fi-FI" sz="1600" dirty="0">
                <a:hlinkClick r:id="rId5"/>
              </a:rPr>
              <a:t>lahti.fi/</a:t>
            </a:r>
            <a:r>
              <a:rPr lang="fi-FI" sz="1600" dirty="0" err="1">
                <a:hlinkClick r:id="rId5"/>
              </a:rPr>
              <a:t>osbu</a:t>
            </a:r>
            <a:endParaRPr lang="fi-FI" sz="1600" dirty="0"/>
          </a:p>
        </p:txBody>
      </p:sp>
    </p:spTree>
    <p:extLst>
      <p:ext uri="{BB962C8B-B14F-4D97-AF65-F5344CB8AC3E}">
        <p14:creationId xmlns:p14="http://schemas.microsoft.com/office/powerpoint/2010/main" val="298022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EA472A-3071-2A05-6FD7-317E2AC13F8C}"/>
              </a:ext>
            </a:extLst>
          </p:cNvPr>
          <p:cNvSpPr>
            <a:spLocks noGrp="1"/>
          </p:cNvSpPr>
          <p:nvPr>
            <p:ph type="title"/>
          </p:nvPr>
        </p:nvSpPr>
        <p:spPr/>
        <p:txBody>
          <a:bodyPr/>
          <a:lstStyle/>
          <a:p>
            <a:r>
              <a:rPr lang="fi-FI" sz="2800" i="1" dirty="0">
                <a:solidFill>
                  <a:schemeClr val="tx1"/>
                </a:solidFill>
              </a:rPr>
              <a:t>Aiemmin toteutettuja OSBU-ideoita</a:t>
            </a:r>
          </a:p>
        </p:txBody>
      </p:sp>
      <p:pic>
        <p:nvPicPr>
          <p:cNvPr id="8" name="Sisällön paikkamerkki 7" descr="Kuva, joka sisältää kohteen piha-, vaate, puu, henkilö&#10;&#10;Kuvaus luotu automaattisesti">
            <a:extLst>
              <a:ext uri="{FF2B5EF4-FFF2-40B4-BE49-F238E27FC236}">
                <a16:creationId xmlns:a16="http://schemas.microsoft.com/office/drawing/2014/main" id="{3AE47C0C-84A8-B1CB-F532-D597106CF6BE}"/>
              </a:ext>
            </a:extLst>
          </p:cNvPr>
          <p:cNvPicPr>
            <a:picLocks noGrp="1" noChangeAspect="1"/>
          </p:cNvPicPr>
          <p:nvPr>
            <p:ph idx="1"/>
          </p:nvPr>
        </p:nvPicPr>
        <p:blipFill>
          <a:blip r:embed="rId3"/>
          <a:stretch>
            <a:fillRect/>
          </a:stretch>
        </p:blipFill>
        <p:spPr>
          <a:xfrm>
            <a:off x="466725" y="1485396"/>
            <a:ext cx="3970338" cy="2648959"/>
          </a:xfrm>
        </p:spPr>
      </p:pic>
      <p:pic>
        <p:nvPicPr>
          <p:cNvPr id="10" name="Sisällön paikkamerkki 9">
            <a:extLst>
              <a:ext uri="{FF2B5EF4-FFF2-40B4-BE49-F238E27FC236}">
                <a16:creationId xmlns:a16="http://schemas.microsoft.com/office/drawing/2014/main" id="{34E1BD93-7C7B-8AD2-1642-CFC2CABE8201}"/>
              </a:ext>
            </a:extLst>
          </p:cNvPr>
          <p:cNvPicPr>
            <a:picLocks noGrp="1" noChangeAspect="1"/>
          </p:cNvPicPr>
          <p:nvPr>
            <p:ph idx="13"/>
          </p:nvPr>
        </p:nvPicPr>
        <p:blipFill>
          <a:blip r:embed="rId4"/>
          <a:srcRect/>
          <a:stretch/>
        </p:blipFill>
        <p:spPr>
          <a:xfrm>
            <a:off x="4589994" y="1483068"/>
            <a:ext cx="3970337" cy="2648959"/>
          </a:xfrm>
        </p:spPr>
      </p:pic>
      <p:sp>
        <p:nvSpPr>
          <p:cNvPr id="5" name="Päivämäärän paikkamerkki 4">
            <a:extLst>
              <a:ext uri="{FF2B5EF4-FFF2-40B4-BE49-F238E27FC236}">
                <a16:creationId xmlns:a16="http://schemas.microsoft.com/office/drawing/2014/main" id="{B39301F3-4572-C37B-4AAA-4F008CC36A60}"/>
              </a:ext>
            </a:extLst>
          </p:cNvPr>
          <p:cNvSpPr>
            <a:spLocks noGrp="1"/>
          </p:cNvSpPr>
          <p:nvPr>
            <p:ph type="dt" sz="half" idx="10"/>
          </p:nvPr>
        </p:nvSpPr>
        <p:spPr/>
        <p:txBody>
          <a:bodyPr/>
          <a:lstStyle/>
          <a:p>
            <a:fld id="{69E55E61-0059-431B-87EC-3EBD39079295}" type="datetime1">
              <a:rPr lang="fi-FI" smtClean="0"/>
              <a:t>14.1.2025</a:t>
            </a:fld>
            <a:endParaRPr lang="fi-FI"/>
          </a:p>
        </p:txBody>
      </p:sp>
      <p:sp>
        <p:nvSpPr>
          <p:cNvPr id="6" name="Dian numeron paikkamerkki 5">
            <a:extLst>
              <a:ext uri="{FF2B5EF4-FFF2-40B4-BE49-F238E27FC236}">
                <a16:creationId xmlns:a16="http://schemas.microsoft.com/office/drawing/2014/main" id="{A816CCCD-4EFD-C0F1-A4CB-9F86D4FAEE32}"/>
              </a:ext>
            </a:extLst>
          </p:cNvPr>
          <p:cNvSpPr>
            <a:spLocks noGrp="1"/>
          </p:cNvSpPr>
          <p:nvPr>
            <p:ph type="sldNum" sz="quarter" idx="12"/>
          </p:nvPr>
        </p:nvSpPr>
        <p:spPr/>
        <p:txBody>
          <a:bodyPr/>
          <a:lstStyle/>
          <a:p>
            <a:fld id="{31160B98-140E-4345-B1A3-2A7247C42973}" type="slidenum">
              <a:rPr lang="fi-FI" smtClean="0"/>
              <a:t>6</a:t>
            </a:fld>
            <a:endParaRPr lang="fi-FI"/>
          </a:p>
        </p:txBody>
      </p:sp>
      <p:sp>
        <p:nvSpPr>
          <p:cNvPr id="11" name="Tekstiruutu 10">
            <a:extLst>
              <a:ext uri="{FF2B5EF4-FFF2-40B4-BE49-F238E27FC236}">
                <a16:creationId xmlns:a16="http://schemas.microsoft.com/office/drawing/2014/main" id="{8073D01D-FF17-1FB5-D821-D96A5EB35849}"/>
              </a:ext>
            </a:extLst>
          </p:cNvPr>
          <p:cNvSpPr txBox="1"/>
          <p:nvPr/>
        </p:nvSpPr>
        <p:spPr>
          <a:xfrm>
            <a:off x="988904" y="1106744"/>
            <a:ext cx="2634567" cy="338554"/>
          </a:xfrm>
          <a:prstGeom prst="rect">
            <a:avLst/>
          </a:prstGeom>
          <a:noFill/>
        </p:spPr>
        <p:txBody>
          <a:bodyPr wrap="none" rtlCol="0">
            <a:spAutoFit/>
          </a:bodyPr>
          <a:lstStyle/>
          <a:p>
            <a:r>
              <a:rPr lang="fi-FI" sz="1600" dirty="0"/>
              <a:t>Lahden Kirsikkapuisto 2021</a:t>
            </a:r>
          </a:p>
        </p:txBody>
      </p:sp>
      <p:sp>
        <p:nvSpPr>
          <p:cNvPr id="12" name="Tekstiruutu 11">
            <a:extLst>
              <a:ext uri="{FF2B5EF4-FFF2-40B4-BE49-F238E27FC236}">
                <a16:creationId xmlns:a16="http://schemas.microsoft.com/office/drawing/2014/main" id="{5440DE00-4F87-98A4-F7E5-37FD4D4BC429}"/>
              </a:ext>
            </a:extLst>
          </p:cNvPr>
          <p:cNvSpPr txBox="1"/>
          <p:nvPr/>
        </p:nvSpPr>
        <p:spPr>
          <a:xfrm>
            <a:off x="4885528" y="1078091"/>
            <a:ext cx="3205108" cy="338554"/>
          </a:xfrm>
          <a:prstGeom prst="rect">
            <a:avLst/>
          </a:prstGeom>
          <a:noFill/>
        </p:spPr>
        <p:txBody>
          <a:bodyPr wrap="none" rtlCol="0">
            <a:spAutoFit/>
          </a:bodyPr>
          <a:lstStyle/>
          <a:p>
            <a:r>
              <a:rPr lang="fi-FI" sz="1600" dirty="0"/>
              <a:t>Lahden Kesäkadun avajaiset 2024</a:t>
            </a:r>
          </a:p>
        </p:txBody>
      </p:sp>
      <p:sp>
        <p:nvSpPr>
          <p:cNvPr id="13" name="Tekstiruutu 12">
            <a:extLst>
              <a:ext uri="{FF2B5EF4-FFF2-40B4-BE49-F238E27FC236}">
                <a16:creationId xmlns:a16="http://schemas.microsoft.com/office/drawing/2014/main" id="{8BDB665D-517B-DF68-058C-0159163B2499}"/>
              </a:ext>
            </a:extLst>
          </p:cNvPr>
          <p:cNvSpPr txBox="1"/>
          <p:nvPr/>
        </p:nvSpPr>
        <p:spPr>
          <a:xfrm>
            <a:off x="409784" y="4212223"/>
            <a:ext cx="4275401" cy="615553"/>
          </a:xfrm>
          <a:prstGeom prst="rect">
            <a:avLst/>
          </a:prstGeom>
          <a:noFill/>
        </p:spPr>
        <p:txBody>
          <a:bodyPr wrap="none" rtlCol="0">
            <a:spAutoFit/>
          </a:bodyPr>
          <a:lstStyle/>
          <a:p>
            <a:r>
              <a:rPr lang="fi-FI" sz="1600" dirty="0"/>
              <a:t>Katso kaikki toteutetut OSBU-ideat </a:t>
            </a:r>
            <a:r>
              <a:rPr lang="fi-FI" sz="1600" dirty="0">
                <a:hlinkClick r:id="rId5"/>
              </a:rPr>
              <a:t>lahti.fi/</a:t>
            </a:r>
            <a:r>
              <a:rPr lang="fi-FI" sz="1600" dirty="0" err="1">
                <a:hlinkClick r:id="rId5"/>
              </a:rPr>
              <a:t>osbu</a:t>
            </a:r>
            <a:endParaRPr lang="fi-FI" sz="1600" dirty="0"/>
          </a:p>
          <a:p>
            <a:endParaRPr lang="fi-FI" dirty="0"/>
          </a:p>
        </p:txBody>
      </p:sp>
    </p:spTree>
    <p:extLst>
      <p:ext uri="{BB962C8B-B14F-4D97-AF65-F5344CB8AC3E}">
        <p14:creationId xmlns:p14="http://schemas.microsoft.com/office/powerpoint/2010/main" val="239476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4FD69167-D93A-47C7-44F7-80AF7C833C96}"/>
              </a:ext>
            </a:extLst>
          </p:cNvPr>
          <p:cNvSpPr/>
          <p:nvPr/>
        </p:nvSpPr>
        <p:spPr>
          <a:xfrm>
            <a:off x="3055479" y="2075"/>
            <a:ext cx="3025361" cy="5141426"/>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a:endParaRPr lang="fi-FI" sz="1350">
              <a:solidFill>
                <a:prstClr val="white"/>
              </a:solidFill>
              <a:latin typeface="Calibri"/>
            </a:endParaRPr>
          </a:p>
        </p:txBody>
      </p:sp>
      <p:sp>
        <p:nvSpPr>
          <p:cNvPr id="8" name="Suorakulmio 7">
            <a:extLst>
              <a:ext uri="{FF2B5EF4-FFF2-40B4-BE49-F238E27FC236}">
                <a16:creationId xmlns:a16="http://schemas.microsoft.com/office/drawing/2014/main" id="{F7A622A0-2B1B-085F-A609-F6748E9F4D43}"/>
              </a:ext>
            </a:extLst>
          </p:cNvPr>
          <p:cNvSpPr/>
          <p:nvPr/>
        </p:nvSpPr>
        <p:spPr>
          <a:xfrm>
            <a:off x="6088522" y="-6858"/>
            <a:ext cx="3055181" cy="5143500"/>
          </a:xfrm>
          <a:prstGeom prst="rect">
            <a:avLst/>
          </a:prstGeom>
          <a:solidFill>
            <a:schemeClr val="accent6">
              <a:lumMod val="20000"/>
              <a:lumOff val="80000"/>
            </a:schemeClr>
          </a:solidFill>
          <a:ln>
            <a:solidFill>
              <a:srgbClr val="B4B0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a:endParaRPr lang="fi-FI" sz="1350">
              <a:solidFill>
                <a:prstClr val="white"/>
              </a:solidFill>
              <a:latin typeface="Calibri"/>
            </a:endParaRPr>
          </a:p>
        </p:txBody>
      </p:sp>
      <p:sp>
        <p:nvSpPr>
          <p:cNvPr id="2" name="Otsikko 1">
            <a:extLst>
              <a:ext uri="{FF2B5EF4-FFF2-40B4-BE49-F238E27FC236}">
                <a16:creationId xmlns:a16="http://schemas.microsoft.com/office/drawing/2014/main" id="{D5C32D84-4571-A84A-B005-D70E1CDE3BFF}"/>
              </a:ext>
            </a:extLst>
          </p:cNvPr>
          <p:cNvSpPr>
            <a:spLocks noGrp="1"/>
          </p:cNvSpPr>
          <p:nvPr>
            <p:ph type="ctrTitle"/>
          </p:nvPr>
        </p:nvSpPr>
        <p:spPr>
          <a:xfrm>
            <a:off x="318797" y="417308"/>
            <a:ext cx="2331611" cy="670525"/>
          </a:xfrm>
        </p:spPr>
        <p:txBody>
          <a:bodyPr/>
          <a:lstStyle/>
          <a:p>
            <a:r>
              <a:rPr lang="fi-FI" sz="3200" i="1">
                <a:latin typeface="Franklin Gothic Demi" panose="020B0703020102020204" pitchFamily="34" charset="0"/>
              </a:rPr>
              <a:t>Ideoi.</a:t>
            </a:r>
          </a:p>
        </p:txBody>
      </p:sp>
      <p:sp>
        <p:nvSpPr>
          <p:cNvPr id="3" name="Alaotsikko 2">
            <a:extLst>
              <a:ext uri="{FF2B5EF4-FFF2-40B4-BE49-F238E27FC236}">
                <a16:creationId xmlns:a16="http://schemas.microsoft.com/office/drawing/2014/main" id="{EA1EC853-0866-A44F-B634-EA110E778525}"/>
              </a:ext>
            </a:extLst>
          </p:cNvPr>
          <p:cNvSpPr>
            <a:spLocks noGrp="1"/>
          </p:cNvSpPr>
          <p:nvPr>
            <p:ph type="subTitle" idx="1"/>
          </p:nvPr>
        </p:nvSpPr>
        <p:spPr>
          <a:xfrm>
            <a:off x="326481" y="934834"/>
            <a:ext cx="2331611" cy="3369211"/>
          </a:xfrm>
        </p:spPr>
        <p:txBody>
          <a:bodyPr/>
          <a:lstStyle/>
          <a:p>
            <a:pPr>
              <a:lnSpc>
                <a:spcPts val="2000"/>
              </a:lnSpc>
            </a:pPr>
            <a:r>
              <a:rPr lang="fi-FI" sz="1400" b="1" dirty="0">
                <a:latin typeface="Franklin Gothic Book" panose="020B0503020102020204" pitchFamily="34" charset="0"/>
              </a:rPr>
              <a:t>Ideointivaihe 13.1.-9.2</a:t>
            </a:r>
            <a:r>
              <a:rPr lang="fi-FI" sz="1688" b="1" dirty="0">
                <a:latin typeface="Franklin Gothic Book" panose="020B0503020102020204" pitchFamily="34" charset="0"/>
              </a:rPr>
              <a:t>.</a:t>
            </a:r>
          </a:p>
          <a:p>
            <a:pPr>
              <a:lnSpc>
                <a:spcPts val="1600"/>
              </a:lnSpc>
            </a:pPr>
            <a:endParaRPr lang="fi-FI" dirty="0">
              <a:latin typeface="Franklin Gothic Book" panose="020B0503020102020204" pitchFamily="34" charset="0"/>
            </a:endParaRPr>
          </a:p>
          <a:p>
            <a:pPr>
              <a:lnSpc>
                <a:spcPts val="1600"/>
              </a:lnSpc>
            </a:pPr>
            <a:r>
              <a:rPr lang="fi-FI" dirty="0">
                <a:latin typeface="Franklin Gothic Book" panose="020B0503020102020204" pitchFamily="34" charset="0"/>
              </a:rPr>
              <a:t>Kuka tahansa lahtelainen voi ehdottaa ideaa Lahden kaupungille osoitteessa </a:t>
            </a:r>
            <a:r>
              <a:rPr lang="fi-FI" b="1" dirty="0">
                <a:latin typeface="Franklin Gothic Book" panose="020B0503020102020204" pitchFamily="34" charset="0"/>
              </a:rPr>
              <a:t>OmaLahti.fi</a:t>
            </a:r>
            <a:r>
              <a:rPr lang="fi-FI" dirty="0">
                <a:latin typeface="Franklin Gothic Book" panose="020B0503020102020204" pitchFamily="34" charset="0"/>
              </a:rPr>
              <a:t>. </a:t>
            </a:r>
          </a:p>
          <a:p>
            <a:pPr>
              <a:lnSpc>
                <a:spcPts val="1600"/>
              </a:lnSpc>
            </a:pPr>
            <a:endParaRPr lang="fi-FI" b="1" dirty="0">
              <a:latin typeface="Franklin Gothic Book" panose="020B0503020102020204" pitchFamily="34" charset="0"/>
            </a:endParaRPr>
          </a:p>
          <a:p>
            <a:pPr>
              <a:lnSpc>
                <a:spcPts val="1600"/>
              </a:lnSpc>
            </a:pPr>
            <a:r>
              <a:rPr lang="fi-FI" b="1" dirty="0">
                <a:latin typeface="Franklin Gothic Book" panose="020B0503020102020204" pitchFamily="34" charset="0"/>
              </a:rPr>
              <a:t>Alle 13-vuotiaat lapset ideoivat vain lomakkeilla.</a:t>
            </a:r>
            <a:endParaRPr lang="fi-FI" dirty="0">
              <a:latin typeface="Franklin Gothic Book" panose="020B0503020102020204" pitchFamily="34" charset="0"/>
            </a:endParaRPr>
          </a:p>
          <a:p>
            <a:pPr>
              <a:lnSpc>
                <a:spcPts val="1600"/>
              </a:lnSpc>
            </a:pPr>
            <a:endParaRPr lang="fi-FI" dirty="0">
              <a:latin typeface="Franklin Gothic Book" panose="020B0503020102020204" pitchFamily="34" charset="0"/>
            </a:endParaRPr>
          </a:p>
          <a:p>
            <a:pPr>
              <a:lnSpc>
                <a:spcPts val="1600"/>
              </a:lnSpc>
            </a:pPr>
            <a:r>
              <a:rPr lang="fi-FI" dirty="0">
                <a:latin typeface="Franklin Gothic Book" panose="020B0503020102020204" pitchFamily="34" charset="0"/>
              </a:rPr>
              <a:t>Ehdotuksia voi esittää sekä omalle asuinalueelle että koko kaupunkialueelle.</a:t>
            </a:r>
          </a:p>
          <a:p>
            <a:pPr>
              <a:lnSpc>
                <a:spcPts val="1600"/>
              </a:lnSpc>
            </a:pPr>
            <a:endParaRPr lang="fi-FI" dirty="0">
              <a:latin typeface="Franklin Gothic Book" panose="020B0503020102020204" pitchFamily="34" charset="0"/>
            </a:endParaRPr>
          </a:p>
          <a:p>
            <a:pPr>
              <a:lnSpc>
                <a:spcPts val="1600"/>
              </a:lnSpc>
            </a:pPr>
            <a:r>
              <a:rPr lang="fi-FI" dirty="0">
                <a:latin typeface="Franklin Gothic Book" panose="020B0503020102020204" pitchFamily="34" charset="0"/>
              </a:rPr>
              <a:t>Ehdotuksen tulee liittyä johonkin teemoista ja idean tulee kuulua kaupungin toimivaltaan sekä tehtäviin. </a:t>
            </a:r>
          </a:p>
        </p:txBody>
      </p:sp>
      <p:sp>
        <p:nvSpPr>
          <p:cNvPr id="4" name="Tekstin paikkamerkki 3">
            <a:extLst>
              <a:ext uri="{FF2B5EF4-FFF2-40B4-BE49-F238E27FC236}">
                <a16:creationId xmlns:a16="http://schemas.microsoft.com/office/drawing/2014/main" id="{41F37C08-C45C-CC4E-8D9C-989022D6BC2C}"/>
              </a:ext>
            </a:extLst>
          </p:cNvPr>
          <p:cNvSpPr>
            <a:spLocks noGrp="1"/>
          </p:cNvSpPr>
          <p:nvPr>
            <p:ph type="body" sz="quarter" idx="10"/>
          </p:nvPr>
        </p:nvSpPr>
        <p:spPr>
          <a:xfrm>
            <a:off x="3342841" y="924381"/>
            <a:ext cx="2618668" cy="4027523"/>
          </a:xfrm>
        </p:spPr>
        <p:txBody>
          <a:bodyPr lIns="91440" tIns="45720" rIns="91440" bIns="45720" anchor="t"/>
          <a:lstStyle/>
          <a:p>
            <a:pPr>
              <a:lnSpc>
                <a:spcPts val="2000"/>
              </a:lnSpc>
              <a:spcBef>
                <a:spcPts val="0"/>
              </a:spcBef>
            </a:pPr>
            <a:r>
              <a:rPr lang="fi-FI" sz="1400" b="1" dirty="0">
                <a:solidFill>
                  <a:schemeClr val="tx1"/>
                </a:solidFill>
                <a:latin typeface="Franklin Gothic Book" panose="020B0503020102020204" pitchFamily="34" charset="0"/>
              </a:rPr>
              <a:t>Yhteiskehittämisvaihe 7.-23.4</a:t>
            </a:r>
            <a:r>
              <a:rPr lang="fi-FI" sz="1600" b="1" dirty="0">
                <a:solidFill>
                  <a:schemeClr val="tx1"/>
                </a:solidFill>
                <a:latin typeface="Franklin Gothic Book" panose="020B0503020102020204" pitchFamily="34" charset="0"/>
              </a:rPr>
              <a:t>.</a:t>
            </a:r>
          </a:p>
          <a:p>
            <a:pPr>
              <a:lnSpc>
                <a:spcPts val="1600"/>
              </a:lnSpc>
              <a:spcBef>
                <a:spcPts val="0"/>
              </a:spcBef>
            </a:pPr>
            <a:endParaRPr lang="fi-FI" dirty="0">
              <a:solidFill>
                <a:schemeClr val="tx1"/>
              </a:solidFill>
              <a:latin typeface="Franklin Gothic Book"/>
            </a:endParaRPr>
          </a:p>
          <a:p>
            <a:pPr>
              <a:lnSpc>
                <a:spcPts val="1600"/>
              </a:lnSpc>
              <a:spcBef>
                <a:spcPts val="0"/>
              </a:spcBef>
            </a:pPr>
            <a:r>
              <a:rPr lang="fi-FI" dirty="0">
                <a:solidFill>
                  <a:schemeClr val="tx1"/>
                </a:solidFill>
                <a:latin typeface="Franklin Gothic Book"/>
              </a:rPr>
              <a:t>Kaupungin asiantuntijat arvioivat saapuneet ehdotukset. Ne, jotka kaupungin on mahdollista toteuttaa, etenevät yhteiseen kehittämiseen ja/tai äänestykseen.</a:t>
            </a:r>
            <a:endParaRPr lang="fi-FI" dirty="0">
              <a:solidFill>
                <a:schemeClr val="tx1"/>
              </a:solidFill>
            </a:endParaRP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panose="020B0503020102020204" pitchFamily="34" charset="0"/>
              </a:rPr>
              <a:t>Ideoita voi kommentoida OmaLahti-sivustolla ja yhdessä niistä voidaan työstää suunnitelmia.</a:t>
            </a: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a:rPr>
              <a:t>Yhteiskehittäminen toteutetaan avoimesti verkossa. </a:t>
            </a:r>
          </a:p>
        </p:txBody>
      </p:sp>
      <p:sp>
        <p:nvSpPr>
          <p:cNvPr id="5" name="Tekstin paikkamerkki 4">
            <a:extLst>
              <a:ext uri="{FF2B5EF4-FFF2-40B4-BE49-F238E27FC236}">
                <a16:creationId xmlns:a16="http://schemas.microsoft.com/office/drawing/2014/main" id="{01A05CC8-1139-3D4B-A22F-05FF5F40AB70}"/>
              </a:ext>
            </a:extLst>
          </p:cNvPr>
          <p:cNvSpPr>
            <a:spLocks noGrp="1"/>
          </p:cNvSpPr>
          <p:nvPr>
            <p:ph type="body" sz="quarter" idx="11"/>
          </p:nvPr>
        </p:nvSpPr>
        <p:spPr>
          <a:xfrm>
            <a:off x="6363172" y="882123"/>
            <a:ext cx="2495522" cy="3369408"/>
          </a:xfrm>
        </p:spPr>
        <p:txBody>
          <a:bodyPr/>
          <a:lstStyle/>
          <a:p>
            <a:pPr>
              <a:lnSpc>
                <a:spcPts val="2000"/>
              </a:lnSpc>
              <a:spcBef>
                <a:spcPts val="0"/>
              </a:spcBef>
            </a:pPr>
            <a:r>
              <a:rPr lang="fi-FI" sz="1400" b="1" dirty="0">
                <a:solidFill>
                  <a:schemeClr val="tx1"/>
                </a:solidFill>
                <a:latin typeface="Franklin Gothic Book" panose="020B0503020102020204" pitchFamily="34" charset="0"/>
              </a:rPr>
              <a:t>Äänestysvaihe 12.5. -8.6</a:t>
            </a:r>
            <a:r>
              <a:rPr lang="fi-FI" sz="1688" b="1" dirty="0">
                <a:solidFill>
                  <a:schemeClr val="tx1"/>
                </a:solidFill>
                <a:latin typeface="Franklin Gothic Book" panose="020B0503020102020204" pitchFamily="34" charset="0"/>
              </a:rPr>
              <a:t>.</a:t>
            </a: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panose="020B0503020102020204" pitchFamily="34" charset="0"/>
              </a:rPr>
              <a:t>Suunnitelmia voivat äänestää </a:t>
            </a:r>
            <a:r>
              <a:rPr lang="fi-FI" b="1" dirty="0">
                <a:solidFill>
                  <a:schemeClr val="tx1"/>
                </a:solidFill>
                <a:latin typeface="Franklin Gothic Book" panose="020B0503020102020204" pitchFamily="34" charset="0"/>
              </a:rPr>
              <a:t>kaikki lahtelaiset</a:t>
            </a:r>
            <a:r>
              <a:rPr lang="fi-FI" dirty="0">
                <a:solidFill>
                  <a:schemeClr val="tx1"/>
                </a:solidFill>
                <a:latin typeface="Franklin Gothic Book" panose="020B0503020102020204" pitchFamily="34" charset="0"/>
              </a:rPr>
              <a:t> kaupungin verkkosivuilla OmaLahti.fi, Palvelutorilla ja kirjastoissa. </a:t>
            </a:r>
          </a:p>
          <a:p>
            <a:pPr>
              <a:lnSpc>
                <a:spcPts val="1600"/>
              </a:lnSpc>
              <a:spcBef>
                <a:spcPts val="0"/>
              </a:spcBef>
            </a:pPr>
            <a:endParaRPr lang="fi-FI" b="1" dirty="0">
              <a:solidFill>
                <a:schemeClr val="tx1"/>
              </a:solidFill>
              <a:latin typeface="Franklin Gothic Book" panose="020B0503020102020204" pitchFamily="34" charset="0"/>
            </a:endParaRPr>
          </a:p>
          <a:p>
            <a:pPr>
              <a:lnSpc>
                <a:spcPts val="1600"/>
              </a:lnSpc>
              <a:spcBef>
                <a:spcPts val="0"/>
              </a:spcBef>
            </a:pPr>
            <a:r>
              <a:rPr lang="fi-FI" b="1" dirty="0">
                <a:solidFill>
                  <a:schemeClr val="tx1"/>
                </a:solidFill>
                <a:latin typeface="Franklin Gothic Book" panose="020B0503020102020204" pitchFamily="34" charset="0"/>
              </a:rPr>
              <a:t>Alle 13-vuotiaat lapset äänestävät vain lomakkeilla.</a:t>
            </a: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panose="020B0503020102020204" pitchFamily="34" charset="0"/>
              </a:rPr>
              <a:t>Kaupunki toteuttaa eniten ääniä saaneet ehdotukset vuonna 2026.</a:t>
            </a:r>
          </a:p>
        </p:txBody>
      </p:sp>
      <p:sp>
        <p:nvSpPr>
          <p:cNvPr id="6" name="Tekstin paikkamerkki 5">
            <a:extLst>
              <a:ext uri="{FF2B5EF4-FFF2-40B4-BE49-F238E27FC236}">
                <a16:creationId xmlns:a16="http://schemas.microsoft.com/office/drawing/2014/main" id="{AB1B623D-E8AF-D84B-808A-F3D2E2BA563F}"/>
              </a:ext>
            </a:extLst>
          </p:cNvPr>
          <p:cNvSpPr>
            <a:spLocks noGrp="1"/>
          </p:cNvSpPr>
          <p:nvPr>
            <p:ph type="body" sz="quarter" idx="12"/>
          </p:nvPr>
        </p:nvSpPr>
        <p:spPr>
          <a:xfrm>
            <a:off x="3355515" y="410038"/>
            <a:ext cx="2412027" cy="665957"/>
          </a:xfrm>
        </p:spPr>
        <p:txBody>
          <a:bodyPr/>
          <a:lstStyle/>
          <a:p>
            <a:r>
              <a:rPr lang="fi-FI" sz="3200" i="1">
                <a:solidFill>
                  <a:schemeClr val="tx1"/>
                </a:solidFill>
                <a:latin typeface="Franklin Gothic Demi" panose="020B0703020102020204" pitchFamily="34" charset="0"/>
              </a:rPr>
              <a:t>Kehitä.</a:t>
            </a:r>
          </a:p>
        </p:txBody>
      </p:sp>
      <p:sp>
        <p:nvSpPr>
          <p:cNvPr id="7" name="Tekstin paikkamerkki 6">
            <a:extLst>
              <a:ext uri="{FF2B5EF4-FFF2-40B4-BE49-F238E27FC236}">
                <a16:creationId xmlns:a16="http://schemas.microsoft.com/office/drawing/2014/main" id="{040F7512-F498-A942-8C68-CA86ACA15608}"/>
              </a:ext>
            </a:extLst>
          </p:cNvPr>
          <p:cNvSpPr>
            <a:spLocks noGrp="1"/>
          </p:cNvSpPr>
          <p:nvPr>
            <p:ph type="body" sz="quarter" idx="13"/>
          </p:nvPr>
        </p:nvSpPr>
        <p:spPr>
          <a:xfrm>
            <a:off x="6425674" y="410038"/>
            <a:ext cx="2412027" cy="665957"/>
          </a:xfrm>
        </p:spPr>
        <p:txBody>
          <a:bodyPr/>
          <a:lstStyle/>
          <a:p>
            <a:r>
              <a:rPr lang="fi-FI" sz="3200" i="1" dirty="0">
                <a:solidFill>
                  <a:schemeClr val="tx1"/>
                </a:solidFill>
                <a:latin typeface="Franklin Gothic Demi" panose="020B0703020102020204" pitchFamily="34" charset="0"/>
              </a:rPr>
              <a:t>Äänestä.</a:t>
            </a:r>
          </a:p>
        </p:txBody>
      </p:sp>
      <p:pic>
        <p:nvPicPr>
          <p:cNvPr id="10" name="Kuva 9" descr="Sanomalehti ääriviiva">
            <a:extLst>
              <a:ext uri="{FF2B5EF4-FFF2-40B4-BE49-F238E27FC236}">
                <a16:creationId xmlns:a16="http://schemas.microsoft.com/office/drawing/2014/main" id="{3B4526FC-00B3-801F-4E1E-818701AF2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7295" y="109394"/>
            <a:ext cx="914400" cy="914400"/>
          </a:xfrm>
          <a:prstGeom prst="rect">
            <a:avLst/>
          </a:prstGeom>
        </p:spPr>
      </p:pic>
      <p:pic>
        <p:nvPicPr>
          <p:cNvPr id="12" name="Kuva 11" descr="Valo päällä tasaisella täytöllä">
            <a:extLst>
              <a:ext uri="{FF2B5EF4-FFF2-40B4-BE49-F238E27FC236}">
                <a16:creationId xmlns:a16="http://schemas.microsoft.com/office/drawing/2014/main" id="{921C7137-BF72-5C3E-61BB-EE266BDA99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8596" y="198354"/>
            <a:ext cx="736480" cy="736480"/>
          </a:xfrm>
          <a:prstGeom prst="rect">
            <a:avLst/>
          </a:prstGeom>
        </p:spPr>
      </p:pic>
      <p:pic>
        <p:nvPicPr>
          <p:cNvPr id="14" name="Kuva 13" descr="Kippis ääriviiva">
            <a:extLst>
              <a:ext uri="{FF2B5EF4-FFF2-40B4-BE49-F238E27FC236}">
                <a16:creationId xmlns:a16="http://schemas.microsoft.com/office/drawing/2014/main" id="{D4359FDC-FB14-72A6-EC93-B9E253F2C8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5973" y="181956"/>
            <a:ext cx="769275" cy="769275"/>
          </a:xfrm>
          <a:prstGeom prst="rect">
            <a:avLst/>
          </a:prstGeom>
        </p:spPr>
      </p:pic>
    </p:spTree>
    <p:extLst>
      <p:ext uri="{BB962C8B-B14F-4D97-AF65-F5344CB8AC3E}">
        <p14:creationId xmlns:p14="http://schemas.microsoft.com/office/powerpoint/2010/main" val="314615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a:xfrm>
            <a:off x="345642" y="363870"/>
            <a:ext cx="3788350" cy="749726"/>
          </a:xfrm>
        </p:spPr>
        <p:txBody>
          <a:bodyPr/>
          <a:lstStyle/>
          <a:p>
            <a:r>
              <a:rPr lang="fi-FI" sz="2800" i="1" dirty="0">
                <a:solidFill>
                  <a:schemeClr val="tx1"/>
                </a:solidFill>
              </a:rPr>
              <a:t>Ennen kuin jätät idean on tärkeä tietää muutama asia…</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345642" y="1583490"/>
            <a:ext cx="4069742" cy="2917390"/>
          </a:xfrm>
        </p:spPr>
        <p:txBody>
          <a:bodyPr/>
          <a:lstStyle/>
          <a:p>
            <a:r>
              <a:rPr lang="fi-FI" sz="1600" dirty="0"/>
              <a:t>Jotta idea voidaan hyväksyä äänestykseen, </a:t>
            </a:r>
            <a:br>
              <a:rPr lang="fi-FI" sz="1600" dirty="0"/>
            </a:br>
            <a:r>
              <a:rPr lang="fi-FI" sz="1600" dirty="0"/>
              <a:t>sen tulee kuulua </a:t>
            </a:r>
            <a:r>
              <a:rPr lang="fi-FI" sz="1600" b="1" dirty="0"/>
              <a:t>kaupungin toimivaltaan </a:t>
            </a:r>
            <a:r>
              <a:rPr lang="fi-FI" sz="1600" dirty="0"/>
              <a:t>ja </a:t>
            </a:r>
            <a:r>
              <a:rPr lang="fi-FI" sz="1600" b="1" dirty="0"/>
              <a:t>tehtäviin. </a:t>
            </a:r>
            <a:r>
              <a:rPr lang="fi-FI" sz="1600" dirty="0"/>
              <a:t>Esim. kahvila ei kuulu kaupungin tehtäviin.</a:t>
            </a:r>
          </a:p>
          <a:p>
            <a:r>
              <a:rPr lang="fi-FI" sz="1600" dirty="0"/>
              <a:t>Kaupungin tehtäviä ovat mm. </a:t>
            </a:r>
          </a:p>
          <a:p>
            <a:pPr lvl="1"/>
            <a:r>
              <a:rPr lang="fi-FI" sz="1600" dirty="0"/>
              <a:t>koulujen ja päiväkotien toiminta,</a:t>
            </a:r>
          </a:p>
          <a:p>
            <a:pPr lvl="1"/>
            <a:r>
              <a:rPr lang="fi-FI" sz="1600" dirty="0"/>
              <a:t>puistojen, liikuntapaikkojen ja uimarantojen hoito, </a:t>
            </a:r>
          </a:p>
          <a:p>
            <a:pPr lvl="1"/>
            <a:r>
              <a:rPr lang="fi-FI" sz="1600" dirty="0"/>
              <a:t>nuorisotilat, lasten ja nuorten vapaa-ajan toiminta</a:t>
            </a:r>
          </a:p>
          <a:p>
            <a:pPr lvl="1"/>
            <a:r>
              <a:rPr lang="fi-FI" sz="1600" dirty="0"/>
              <a:t>tapahtumat ja kulttuuritoiminta</a:t>
            </a:r>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14.1.2025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8</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ADDCE906-3850-5103-0776-267187ADE6FE}"/>
              </a:ext>
            </a:extLst>
          </p:cNvPr>
          <p:cNvPicPr>
            <a:picLocks noGrp="1" noChangeAspect="1"/>
          </p:cNvPicPr>
          <p:nvPr>
            <p:ph type="pic" sz="quarter" idx="16"/>
          </p:nvPr>
        </p:nvPicPr>
        <p:blipFill>
          <a:blip r:embed="rId3"/>
          <a:srcRect l="15694" r="15694"/>
          <a:stretch/>
        </p:blipFill>
        <p:spPr/>
      </p:pic>
    </p:spTree>
    <p:extLst>
      <p:ext uri="{BB962C8B-B14F-4D97-AF65-F5344CB8AC3E}">
        <p14:creationId xmlns:p14="http://schemas.microsoft.com/office/powerpoint/2010/main" val="304538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2E3A44D0-D4C1-133F-3EBE-D967B5512B6F}"/>
              </a:ext>
            </a:extLst>
          </p:cNvPr>
          <p:cNvPicPr>
            <a:picLocks noGrp="1" noChangeAspect="1"/>
          </p:cNvPicPr>
          <p:nvPr>
            <p:ph type="pic" sz="quarter" idx="16"/>
          </p:nvPr>
        </p:nvPicPr>
        <p:blipFill>
          <a:blip r:embed="rId3"/>
          <a:srcRect l="17227" r="17227"/>
          <a:stretch/>
        </p:blipFill>
        <p:spPr>
          <a:xfrm>
            <a:off x="4580121" y="0"/>
            <a:ext cx="4563582" cy="4640424"/>
          </a:xfrm>
        </p:spPr>
      </p:pic>
      <p:sp>
        <p:nvSpPr>
          <p:cNvPr id="10" name="Otsikko 9">
            <a:extLst>
              <a:ext uri="{FF2B5EF4-FFF2-40B4-BE49-F238E27FC236}">
                <a16:creationId xmlns:a16="http://schemas.microsoft.com/office/drawing/2014/main" id="{18F55EB8-69B0-30AD-109E-0567C5E8F2DB}"/>
              </a:ext>
            </a:extLst>
          </p:cNvPr>
          <p:cNvSpPr>
            <a:spLocks noGrp="1"/>
          </p:cNvSpPr>
          <p:nvPr>
            <p:ph type="ctrTitle"/>
          </p:nvPr>
        </p:nvSpPr>
        <p:spPr>
          <a:xfrm>
            <a:off x="416072" y="366759"/>
            <a:ext cx="6075000" cy="1417500"/>
          </a:xfrm>
        </p:spPr>
        <p:txBody>
          <a:bodyPr/>
          <a:lstStyle/>
          <a:p>
            <a:r>
              <a:rPr lang="fi-FI" sz="2800" spc="-38" dirty="0">
                <a:solidFill>
                  <a:schemeClr val="tx1"/>
                </a:solidFill>
              </a:rPr>
              <a:t>Teemat ja määräraha</a:t>
            </a:r>
          </a:p>
        </p:txBody>
      </p:sp>
      <p:sp>
        <p:nvSpPr>
          <p:cNvPr id="4" name="Päivämäärän paikkamerkki 3">
            <a:extLst>
              <a:ext uri="{FF2B5EF4-FFF2-40B4-BE49-F238E27FC236}">
                <a16:creationId xmlns:a16="http://schemas.microsoft.com/office/drawing/2014/main" id="{B7CACD4E-CFC7-72BB-DC3A-39101E6E9813}"/>
              </a:ext>
            </a:extLst>
          </p:cNvPr>
          <p:cNvSpPr>
            <a:spLocks noGrp="1"/>
          </p:cNvSpPr>
          <p:nvPr>
            <p:ph type="dt" sz="half" idx="10"/>
          </p:nvPr>
        </p:nvSpPr>
        <p:spPr/>
        <p:txBody>
          <a:bodyPr/>
          <a:lstStyle/>
          <a:p>
            <a:pPr defTabSz="685766"/>
            <a:fld id="{86920844-106E-4E02-A205-7C5C6E195D8F}" type="datetime1">
              <a:rPr lang="fi-FI">
                <a:solidFill>
                  <a:srgbClr val="004F71"/>
                </a:solidFill>
                <a:latin typeface="Franklin Gothic Book"/>
              </a:rPr>
              <a:pPr defTabSz="685766"/>
              <a:t>14.1.2025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656704F9-091D-B98F-61FB-76F1F677044E}"/>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9</a:t>
            </a:fld>
            <a:endParaRPr lang="fi-FI">
              <a:solidFill>
                <a:srgbClr val="004F71"/>
              </a:solidFill>
              <a:latin typeface="Franklin Gothic Book"/>
            </a:endParaRPr>
          </a:p>
        </p:txBody>
      </p:sp>
      <p:sp>
        <p:nvSpPr>
          <p:cNvPr id="3" name="Tekstiruutu 2">
            <a:extLst>
              <a:ext uri="{FF2B5EF4-FFF2-40B4-BE49-F238E27FC236}">
                <a16:creationId xmlns:a16="http://schemas.microsoft.com/office/drawing/2014/main" id="{87A77227-B7A8-53D8-10AA-4E272E36E644}"/>
              </a:ext>
            </a:extLst>
          </p:cNvPr>
          <p:cNvSpPr txBox="1"/>
          <p:nvPr/>
        </p:nvSpPr>
        <p:spPr>
          <a:xfrm>
            <a:off x="339764" y="666773"/>
            <a:ext cx="4316666" cy="4785926"/>
          </a:xfrm>
          <a:prstGeom prst="rect">
            <a:avLst/>
          </a:prstGeom>
          <a:noFill/>
        </p:spPr>
        <p:txBody>
          <a:bodyPr wrap="square" lIns="91440" tIns="45720" rIns="91440" bIns="45720" anchor="t">
            <a:spAutoFit/>
          </a:bodyPr>
          <a:lstStyle/>
          <a:p>
            <a:pPr defTabSz="171450">
              <a:spcBef>
                <a:spcPts val="675"/>
              </a:spcBef>
              <a:defRPr/>
            </a:pPr>
            <a:r>
              <a:rPr lang="fi-FI" sz="1500" b="1" dirty="0">
                <a:solidFill>
                  <a:prstClr val="black"/>
                </a:solidFill>
                <a:latin typeface="Franklin Gothic Book"/>
              </a:rPr>
              <a:t>Ideoiden tulee liittyä seuraaviin teemoihin:</a:t>
            </a:r>
          </a:p>
          <a:p>
            <a:pPr marL="128270" indent="-128270" defTabSz="171450">
              <a:spcBef>
                <a:spcPts val="675"/>
              </a:spcBef>
              <a:buFont typeface="Arial" panose="020B0604020202020204" pitchFamily="34" charset="0"/>
              <a:buChar char="•"/>
              <a:defRPr/>
            </a:pPr>
            <a:r>
              <a:rPr lang="fi-FI" sz="1500" b="1" dirty="0">
                <a:solidFill>
                  <a:prstClr val="black"/>
                </a:solidFill>
                <a:latin typeface="Franklin Gothic Book"/>
              </a:rPr>
              <a:t>Lasten ja nuorten hyvinvointi</a:t>
            </a:r>
            <a:br>
              <a:rPr lang="fi-FI" sz="1500" dirty="0">
                <a:solidFill>
                  <a:prstClr val="black"/>
                </a:solidFill>
                <a:latin typeface="Franklin Gothic Book"/>
              </a:rPr>
            </a:br>
            <a:r>
              <a:rPr lang="fi-FI" sz="1400" dirty="0">
                <a:solidFill>
                  <a:prstClr val="black"/>
                </a:solidFill>
                <a:latin typeface="Franklin Gothic Book"/>
              </a:rPr>
              <a:t>esim. tapahtumat, tempaukset, koulujen </a:t>
            </a:r>
            <a:br>
              <a:rPr lang="fi-FI" sz="1400" dirty="0">
                <a:solidFill>
                  <a:prstClr val="black"/>
                </a:solidFill>
                <a:latin typeface="Franklin Gothic Book"/>
              </a:rPr>
            </a:br>
            <a:r>
              <a:rPr lang="fi-FI" sz="1400" dirty="0">
                <a:solidFill>
                  <a:prstClr val="black"/>
                </a:solidFill>
                <a:latin typeface="Franklin Gothic Book"/>
              </a:rPr>
              <a:t>ja päiväkotien piha-alueet, välineet, tarvikkeet, ehkäisevä työ, opastukset, kulttuuri, taide</a:t>
            </a:r>
          </a:p>
          <a:p>
            <a:pPr marL="128270" indent="-128270" defTabSz="171450">
              <a:spcBef>
                <a:spcPts val="675"/>
              </a:spcBef>
              <a:buFont typeface="Arial" panose="020B0604020202020204" pitchFamily="34" charset="0"/>
              <a:buChar char="•"/>
              <a:defRPr/>
            </a:pPr>
            <a:r>
              <a:rPr lang="fi-FI" sz="1500" b="1" dirty="0">
                <a:solidFill>
                  <a:prstClr val="black"/>
                </a:solidFill>
                <a:latin typeface="Franklin Gothic Book"/>
              </a:rPr>
              <a:t>Kestävyys</a:t>
            </a:r>
            <a:br>
              <a:rPr lang="fi-FI" sz="1500" dirty="0">
                <a:solidFill>
                  <a:prstClr val="black"/>
                </a:solidFill>
                <a:latin typeface="Franklin Gothic Book"/>
              </a:rPr>
            </a:br>
            <a:r>
              <a:rPr lang="fi-FI" sz="1400" dirty="0">
                <a:solidFill>
                  <a:prstClr val="black"/>
                </a:solidFill>
                <a:latin typeface="Franklin Gothic Book"/>
              </a:rPr>
              <a:t>esim. olemassa olevien kohteiden kunnostaminen </a:t>
            </a:r>
            <a:br>
              <a:rPr lang="fi-FI" sz="1400" dirty="0">
                <a:solidFill>
                  <a:prstClr val="black"/>
                </a:solidFill>
                <a:latin typeface="Franklin Gothic Book"/>
              </a:rPr>
            </a:br>
            <a:r>
              <a:rPr lang="fi-FI" sz="1400" dirty="0">
                <a:solidFill>
                  <a:prstClr val="black"/>
                </a:solidFill>
                <a:latin typeface="Franklin Gothic Book"/>
              </a:rPr>
              <a:t>ja parantaminen, uusiokäyttö, opastetut retket metsiin</a:t>
            </a:r>
          </a:p>
          <a:p>
            <a:pPr marL="128270" indent="-128270" defTabSz="171450">
              <a:spcBef>
                <a:spcPts val="675"/>
              </a:spcBef>
              <a:buFont typeface="Arial" panose="020B0604020202020204" pitchFamily="34" charset="0"/>
              <a:buChar char="•"/>
              <a:defRPr/>
            </a:pPr>
            <a:r>
              <a:rPr lang="fi-FI" sz="1500" b="1" dirty="0">
                <a:solidFill>
                  <a:prstClr val="black"/>
                </a:solidFill>
                <a:latin typeface="Franklin Gothic Book"/>
              </a:rPr>
              <a:t>Yhteisöllisyys</a:t>
            </a:r>
            <a:br>
              <a:rPr lang="fi-FI" sz="1500" dirty="0">
                <a:solidFill>
                  <a:prstClr val="black"/>
                </a:solidFill>
                <a:latin typeface="Franklin Gothic Book"/>
              </a:rPr>
            </a:br>
            <a:r>
              <a:rPr lang="fi-FI" sz="1400" dirty="0">
                <a:solidFill>
                  <a:prstClr val="black"/>
                </a:solidFill>
                <a:latin typeface="Franklin Gothic Book"/>
              </a:rPr>
              <a:t>esim. tapahtumat, tempaukset, projektit, ihmisten yhdessä tekeminen</a:t>
            </a:r>
          </a:p>
          <a:p>
            <a:pPr marL="128270" indent="-128270" defTabSz="171450">
              <a:spcBef>
                <a:spcPts val="675"/>
              </a:spcBef>
              <a:buFont typeface="Arial" panose="020B0604020202020204" pitchFamily="34" charset="0"/>
              <a:buChar char="•"/>
              <a:defRPr/>
            </a:pPr>
            <a:r>
              <a:rPr lang="fi-FI" sz="1400" b="1" dirty="0">
                <a:solidFill>
                  <a:prstClr val="black"/>
                </a:solidFill>
                <a:latin typeface="Franklin Gothic Book"/>
              </a:rPr>
              <a:t>Ideoiden toteutukseen on varattu 200 000 €</a:t>
            </a:r>
            <a:r>
              <a:rPr lang="fi-FI" sz="1400" dirty="0">
                <a:solidFill>
                  <a:prstClr val="black"/>
                </a:solidFill>
                <a:latin typeface="Franklin Gothic Book"/>
              </a:rPr>
              <a:t>. Tämä summa jakautuu </a:t>
            </a:r>
            <a:r>
              <a:rPr lang="fi-FI" sz="1400" b="1" dirty="0">
                <a:solidFill>
                  <a:prstClr val="black"/>
                </a:solidFill>
                <a:latin typeface="Franklin Gothic Book"/>
              </a:rPr>
              <a:t>viiteen yhtä suureen osaan: </a:t>
            </a:r>
            <a:r>
              <a:rPr lang="fi-FI" sz="1400" dirty="0">
                <a:solidFill>
                  <a:prstClr val="black"/>
                </a:solidFill>
                <a:latin typeface="Franklin Gothic Book"/>
              </a:rPr>
              <a:t>pohjoiselle, eteläiselle/läntiselle, itäiselle ja keskustan alueelle sekä koko kaupunkia koskeviin ideoihin. </a:t>
            </a:r>
            <a:r>
              <a:rPr lang="fi-FI" sz="1400" dirty="0"/>
              <a:t>Yksi idea voi maksaa enintään 40 000 €.</a:t>
            </a:r>
          </a:p>
          <a:p>
            <a:pPr marL="128270" indent="-128270" defTabSz="171450">
              <a:spcBef>
                <a:spcPts val="675"/>
              </a:spcBef>
              <a:buFont typeface="Arial" panose="020B0604020202020204" pitchFamily="34" charset="0"/>
              <a:buChar char="•"/>
              <a:defRPr/>
            </a:pPr>
            <a:endParaRPr lang="fi-FI" sz="1400" dirty="0">
              <a:solidFill>
                <a:prstClr val="black"/>
              </a:solidFill>
              <a:latin typeface="Franklin Gothic Book"/>
            </a:endParaRPr>
          </a:p>
          <a:p>
            <a:pPr defTabSz="171450">
              <a:spcBef>
                <a:spcPts val="675"/>
              </a:spcBef>
              <a:defRPr/>
            </a:pPr>
            <a:r>
              <a:rPr lang="fi-FI" sz="1400" dirty="0">
                <a:solidFill>
                  <a:prstClr val="black"/>
                </a:solidFill>
                <a:latin typeface="Franklin Gothic Book"/>
              </a:rPr>
              <a:t>.</a:t>
            </a:r>
          </a:p>
        </p:txBody>
      </p:sp>
      <p:pic>
        <p:nvPicPr>
          <p:cNvPr id="5" name="Kuva 4" descr="Puhe ääriviiva">
            <a:extLst>
              <a:ext uri="{FF2B5EF4-FFF2-40B4-BE49-F238E27FC236}">
                <a16:creationId xmlns:a16="http://schemas.microsoft.com/office/drawing/2014/main" id="{080B2117-2197-46DC-408B-0D46A150F8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1008" y="-113327"/>
            <a:ext cx="2881808" cy="1686135"/>
          </a:xfrm>
          <a:prstGeom prst="rect">
            <a:avLst/>
          </a:prstGeom>
        </p:spPr>
      </p:pic>
      <p:sp>
        <p:nvSpPr>
          <p:cNvPr id="7" name="Tekstiruutu 6">
            <a:extLst>
              <a:ext uri="{FF2B5EF4-FFF2-40B4-BE49-F238E27FC236}">
                <a16:creationId xmlns:a16="http://schemas.microsoft.com/office/drawing/2014/main" id="{FAF5ABAF-F2D4-C166-F914-B6033EE68CE4}"/>
              </a:ext>
            </a:extLst>
          </p:cNvPr>
          <p:cNvSpPr txBox="1"/>
          <p:nvPr/>
        </p:nvSpPr>
        <p:spPr>
          <a:xfrm>
            <a:off x="5977076" y="213307"/>
            <a:ext cx="1933685" cy="995144"/>
          </a:xfrm>
          <a:prstGeom prst="rect">
            <a:avLst/>
          </a:prstGeom>
        </p:spPr>
        <p:txBody>
          <a:bodyPr wrap="square" lIns="0" tIns="0" rIns="0" bIns="0" rtlCol="0" anchor="t">
            <a:spAutoFit/>
          </a:bodyPr>
          <a:lstStyle/>
          <a:p>
            <a:pPr>
              <a:lnSpc>
                <a:spcPts val="1400"/>
              </a:lnSpc>
            </a:pPr>
            <a:r>
              <a:rPr lang="fi-FI" sz="1100" b="1" dirty="0">
                <a:solidFill>
                  <a:schemeClr val="bg1"/>
                </a:solidFill>
                <a:latin typeface="Franklin Gothic Book"/>
              </a:rPr>
              <a:t>Jokaisella alueella on käytettävissä 40 000 €. </a:t>
            </a:r>
            <a:endParaRPr lang="fi-FI" sz="1100" b="1" dirty="0">
              <a:solidFill>
                <a:schemeClr val="bg1"/>
              </a:solidFill>
              <a:latin typeface="Franklin Gothic Book"/>
              <a:cs typeface="Calibri"/>
            </a:endParaRPr>
          </a:p>
          <a:p>
            <a:pPr>
              <a:lnSpc>
                <a:spcPts val="1400"/>
              </a:lnSpc>
            </a:pPr>
            <a:r>
              <a:rPr lang="fi-FI" sz="1100" b="1" dirty="0">
                <a:solidFill>
                  <a:schemeClr val="bg1"/>
                </a:solidFill>
                <a:latin typeface="Franklin Gothic Book"/>
              </a:rPr>
              <a:t>Yksi idea voi olla vaikka 500 €, mutta enintään 40 000 €.</a:t>
            </a:r>
            <a:endParaRPr lang="fi-FI" sz="1100" b="1" dirty="0">
              <a:solidFill>
                <a:schemeClr val="bg1"/>
              </a:solidFill>
              <a:latin typeface="Franklin Gothic Book"/>
              <a:cs typeface="Calibri"/>
            </a:endParaRPr>
          </a:p>
          <a:p>
            <a:pPr algn="l"/>
            <a:endParaRPr lang="fi-FI" dirty="0"/>
          </a:p>
        </p:txBody>
      </p:sp>
    </p:spTree>
    <p:extLst>
      <p:ext uri="{BB962C8B-B14F-4D97-AF65-F5344CB8AC3E}">
        <p14:creationId xmlns:p14="http://schemas.microsoft.com/office/powerpoint/2010/main" val="29406126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lgn="l">
          <a:defRPr dirty="0"/>
        </a:defPPr>
      </a:lstStyle>
    </a:txDef>
  </a:objectDefaults>
  <a:extraClrSchemeLst/>
</a:theme>
</file>

<file path=ppt/theme/theme2.xml><?xml version="1.0" encoding="utf-8"?>
<a:theme xmlns:a="http://schemas.openxmlformats.org/drawingml/2006/main" name="Lahti">
  <a:themeElements>
    <a:clrScheme name="Lahti">
      <a:dk1>
        <a:sysClr val="windowText" lastClr="000000"/>
      </a:dk1>
      <a:lt1>
        <a:sysClr val="window" lastClr="FFFFFF"/>
      </a:lt1>
      <a:dk2>
        <a:srgbClr val="004F71"/>
      </a:dk2>
      <a:lt2>
        <a:srgbClr val="B4B09C"/>
      </a:lt2>
      <a:accent1>
        <a:srgbClr val="097B76"/>
      </a:accent1>
      <a:accent2>
        <a:srgbClr val="004F71"/>
      </a:accent2>
      <a:accent3>
        <a:srgbClr val="7CE0D3"/>
      </a:accent3>
      <a:accent4>
        <a:srgbClr val="005D20"/>
      </a:accent4>
      <a:accent5>
        <a:srgbClr val="F2C75C"/>
      </a:accent5>
      <a:accent6>
        <a:srgbClr val="FF6A13"/>
      </a:accent6>
      <a:hlink>
        <a:srgbClr val="0563C1"/>
      </a:hlink>
      <a:folHlink>
        <a:srgbClr val="954F72"/>
      </a:folHlink>
    </a:clrScheme>
    <a:fontScheme name="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sitys1_29032023.pptx" id="{6B39C1A0-75D6-431A-824B-5E02E527A1E6}" vid="{2926B9EF-F9FC-4E61-A37B-E028E11D0384}"/>
    </a:ext>
  </a:extLst>
</a:theme>
</file>

<file path=ppt/theme/theme3.xml><?xml version="1.0" encoding="utf-8"?>
<a:theme xmlns:a="http://schemas.openxmlformats.org/drawingml/2006/main" name="3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lgn="l">
          <a:defRPr dirty="0"/>
        </a:defPPr>
      </a:lstStyle>
    </a:txDef>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4e4a2ce-8712-46d6-b57f-785168cb9325" xsi:nil="true"/>
    <lcf76f155ced4ddcb4097134ff3c332f xmlns="ae5112ef-2f41-4511-b575-a48a7856139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1B774816B90C474EAF980BD45C7D0B2E" ma:contentTypeVersion="18" ma:contentTypeDescription="Luo uusi asiakirja." ma:contentTypeScope="" ma:versionID="fd6c225c8260921410111684fde5f12c">
  <xsd:schema xmlns:xsd="http://www.w3.org/2001/XMLSchema" xmlns:xs="http://www.w3.org/2001/XMLSchema" xmlns:p="http://schemas.microsoft.com/office/2006/metadata/properties" xmlns:ns2="ae5112ef-2f41-4511-b575-a48a78561397" xmlns:ns3="14e4a2ce-8712-46d6-b57f-785168cb9325" targetNamespace="http://schemas.microsoft.com/office/2006/metadata/properties" ma:root="true" ma:fieldsID="d70bc713e28dfe03756f4d43d36201ed" ns2:_="" ns3:_="">
    <xsd:import namespace="ae5112ef-2f41-4511-b575-a48a78561397"/>
    <xsd:import namespace="14e4a2ce-8712-46d6-b57f-785168cb93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5112ef-2f41-4511-b575-a48a78561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94c8d125-4055-4d48-b30e-ecfc98fa4c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e4a2ce-8712-46d6-b57f-785168cb9325"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f01f5eb8-8c4e-408e-b134-c793c2509da8}" ma:internalName="TaxCatchAll" ma:showField="CatchAllData" ma:web="14e4a2ce-8712-46d6-b57f-785168cb93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879677-1E1E-4429-A857-B05424DC1B08}">
  <ds:schemaRefs>
    <ds:schemaRef ds:uri="ae5112ef-2f41-4511-b575-a48a78561397"/>
    <ds:schemaRef ds:uri="http://schemas.microsoft.com/office/2006/metadata/properties"/>
    <ds:schemaRef ds:uri="http://purl.org/dc/terms/"/>
    <ds:schemaRef ds:uri="http://purl.org/dc/dcmitype/"/>
    <ds:schemaRef ds:uri="http://purl.org/dc/elements/1.1/"/>
    <ds:schemaRef ds:uri="14e4a2ce-8712-46d6-b57f-785168cb9325"/>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266372-F801-4469-A2D1-24488EDDEF2A}">
  <ds:schemaRefs>
    <ds:schemaRef ds:uri="14e4a2ce-8712-46d6-b57f-785168cb9325"/>
    <ds:schemaRef ds:uri="ae5112ef-2f41-4511-b575-a48a785613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028542-3EEB-4B5F-89F0-7C9DD364F8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1526</TotalTime>
  <Words>1950</Words>
  <Application>Microsoft Office PowerPoint</Application>
  <PresentationFormat>Näytössä katseltava esitys (16:9)</PresentationFormat>
  <Paragraphs>206</Paragraphs>
  <Slides>18</Slides>
  <Notes>17</Notes>
  <HiddenSlides>0</HiddenSlides>
  <MMClips>1</MMClips>
  <ScaleCrop>false</ScaleCrop>
  <HeadingPairs>
    <vt:vector size="8" baseType="variant">
      <vt:variant>
        <vt:lpstr>Käytetyt fontit</vt:lpstr>
      </vt:variant>
      <vt:variant>
        <vt:i4>5</vt:i4>
      </vt:variant>
      <vt:variant>
        <vt:lpstr>Teema</vt:lpstr>
      </vt:variant>
      <vt:variant>
        <vt:i4>3</vt:i4>
      </vt:variant>
      <vt:variant>
        <vt:lpstr>Dian otsikot</vt:lpstr>
      </vt:variant>
      <vt:variant>
        <vt:i4>18</vt:i4>
      </vt:variant>
      <vt:variant>
        <vt:lpstr>Mukautetut diaesitykset</vt:lpstr>
      </vt:variant>
      <vt:variant>
        <vt:i4>1</vt:i4>
      </vt:variant>
    </vt:vector>
  </HeadingPairs>
  <TitlesOfParts>
    <vt:vector size="27" baseType="lpstr">
      <vt:lpstr>Arial</vt:lpstr>
      <vt:lpstr>Calibri</vt:lpstr>
      <vt:lpstr>Franklin Gothic Book</vt:lpstr>
      <vt:lpstr>Franklin Gothic Demi</vt:lpstr>
      <vt:lpstr>Franklin Gothic Medium</vt:lpstr>
      <vt:lpstr>Office-teema</vt:lpstr>
      <vt:lpstr>Lahti</vt:lpstr>
      <vt:lpstr>3_Office-teema</vt:lpstr>
      <vt:lpstr>OSBU eli osallistuva  budjetointi  Lahdessa 2025</vt:lpstr>
      <vt:lpstr>PowerPoint-esitys</vt:lpstr>
      <vt:lpstr>Mitä käymme läpi? </vt:lpstr>
      <vt:lpstr>Mikä ihmeen OSBU?</vt:lpstr>
      <vt:lpstr>Aiemmin toteutettuja OSBU-ideoita</vt:lpstr>
      <vt:lpstr>Aiemmin toteutettuja OSBU-ideoita</vt:lpstr>
      <vt:lpstr>Ideoi.</vt:lpstr>
      <vt:lpstr>Ennen kuin jätät idean on tärkeä tietää muutama asia…</vt:lpstr>
      <vt:lpstr>Teemat ja määräraha</vt:lpstr>
      <vt:lpstr>Suuralueet</vt:lpstr>
      <vt:lpstr>Minkälainen se idea sitten esimerkiksi voi olla? </vt:lpstr>
      <vt:lpstr>PowerPoint-esitys</vt:lpstr>
      <vt:lpstr>Pariporina  </vt:lpstr>
      <vt:lpstr>Ideointivaihe on käynnissä.  Miten voin jättää idean? </vt:lpstr>
      <vt:lpstr>Idean jättäminen yli  12-vuotiaat lahtelaiset</vt:lpstr>
      <vt:lpstr>1. Hyväksy evästeet</vt:lpstr>
      <vt:lpstr>Idean jättäminen alle  13-vuotiaat lahtelaiset</vt:lpstr>
      <vt:lpstr> Kiitos mielenkiinnosta ja tervetuloa ideoimaan! Lisätietoa: www.lahti.fi/osbu    </vt:lpstr>
      <vt:lpstr>Mukautettu diaesitys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#OmaLahti – osallistuva budjetointi</dc:title>
  <dc:creator>Virta Sanna</dc:creator>
  <cp:lastModifiedBy>Virta Sanna</cp:lastModifiedBy>
  <cp:revision>7</cp:revision>
  <dcterms:created xsi:type="dcterms:W3CDTF">2020-08-06T07:46:33Z</dcterms:created>
  <dcterms:modified xsi:type="dcterms:W3CDTF">2025-01-14T13:56:58Z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0x0101001B774816B90C474EAF980BD45C7D0B2E</vt:lpwstr>
  </property>
  <property fmtid="{D5CDD505-2E9C-101B-9397-08002B2CF9AE}" pid="3" name="MediaServiceImageTags">
    <vt:lpwstr/>
  </property>
</Properties>
</file>