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Lst>
  <p:sldIdLst>
    <p:sldId id="306" r:id="rId3"/>
    <p:sldId id="257" r:id="rId4"/>
    <p:sldId id="258" r:id="rId5"/>
    <p:sldId id="295" r:id="rId6"/>
    <p:sldId id="297" r:id="rId7"/>
    <p:sldId id="260" r:id="rId8"/>
    <p:sldId id="290" r:id="rId9"/>
    <p:sldId id="291" r:id="rId10"/>
    <p:sldId id="261" r:id="rId11"/>
    <p:sldId id="262" r:id="rId12"/>
    <p:sldId id="263" r:id="rId13"/>
    <p:sldId id="264" r:id="rId14"/>
    <p:sldId id="265" r:id="rId15"/>
    <p:sldId id="266" r:id="rId16"/>
    <p:sldId id="305" r:id="rId17"/>
    <p:sldId id="309" r:id="rId18"/>
    <p:sldId id="269" r:id="rId19"/>
    <p:sldId id="303" r:id="rId20"/>
    <p:sldId id="271" r:id="rId21"/>
    <p:sldId id="298" r:id="rId22"/>
    <p:sldId id="299" r:id="rId23"/>
    <p:sldId id="274" r:id="rId24"/>
    <p:sldId id="292" r:id="rId25"/>
    <p:sldId id="293" r:id="rId26"/>
    <p:sldId id="277" r:id="rId27"/>
    <p:sldId id="278" r:id="rId28"/>
    <p:sldId id="273" r:id="rId29"/>
    <p:sldId id="275" r:id="rId30"/>
    <p:sldId id="276" r:id="rId31"/>
    <p:sldId id="279" r:id="rId32"/>
    <p:sldId id="280" r:id="rId33"/>
    <p:sldId id="300" r:id="rId34"/>
    <p:sldId id="302" r:id="rId35"/>
    <p:sldId id="284" r:id="rId36"/>
    <p:sldId id="294" r:id="rId37"/>
    <p:sldId id="287" r:id="rId38"/>
    <p:sldId id="285" r:id="rId39"/>
    <p:sldId id="286" r:id="rId40"/>
    <p:sldId id="283" r:id="rId41"/>
    <p:sldId id="307" r:id="rId4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644D3E-5C16-7078-99FC-5D1DA6A75111}" v="295" dt="2023-03-11T10:51:42.831"/>
    <p1510:client id="{1ADEE3D8-1C52-ADCB-B21E-75D9DC0C9D4D}" v="5" dt="2023-03-07T07:35:15.776"/>
    <p1510:client id="{212D4E6C-97CB-5D73-B3EC-1EBF6948091E}" v="79" dt="2023-03-22T09:22:52.337"/>
    <p1510:client id="{270B44B1-7E2C-F531-D3EA-352C99870CC7}" v="193" dt="2021-11-28T15:57:44.378"/>
    <p1510:client id="{28EC376A-61C1-278E-ADB0-4211792FADB9}" v="1" dt="2022-03-11T12:22:46.015"/>
    <p1510:client id="{29CB93E8-3F4B-4751-903C-2CBA7A6FB4E4}" v="6" dt="2023-03-14T09:19:06.558"/>
    <p1510:client id="{33D96E6E-BA7B-1B03-CA05-8697C258CCDE}" v="464" dt="2021-11-28T16:43:07.898"/>
    <p1510:client id="{35EFA7ED-CDD3-5FBC-9786-53D718EEE99A}" v="3" dt="2022-02-24T11:37:35.264"/>
    <p1510:client id="{379DA94F-25AC-6C23-5B30-DE2A7B2B390B}" v="47" dt="2021-12-01T16:24:44.752"/>
    <p1510:client id="{43394B2A-84AC-C17D-C5B8-3AE59EB83881}" v="8" dt="2022-02-23T10:08:38.604"/>
    <p1510:client id="{4D9F5F78-4F7F-C146-7079-30E9D0ECB2F9}" v="6" dt="2023-03-07T09:02:17.091"/>
    <p1510:client id="{57EC6A53-CCD1-5EAB-2752-2FC943649A89}" v="132" dt="2022-03-07T09:10:37.854"/>
    <p1510:client id="{7A5AA6B4-5C0D-BBED-388E-80D35992E531}" v="13" dt="2022-03-06T08:13:59.989"/>
    <p1510:client id="{88BD6BAC-EB9E-2229-B66E-4030B936B282}" v="1" dt="2021-12-07T18:31:19.937"/>
    <p1510:client id="{915EBFC4-5E59-8EF5-F76C-057B32977D76}" v="50" dt="2021-11-30T17:26:12.484"/>
    <p1510:client id="{961B36FF-5379-4DCF-BF4C-1055D214F0C7}" v="838" dt="2021-12-06T17:40:16.138"/>
    <p1510:client id="{9F1AEA5D-9638-680F-F32A-05B1FAED3B1A}" v="69" dt="2023-03-07T07:20:07.339"/>
    <p1510:client id="{A3D9F47D-44BD-E209-C841-CC066C9CEE75}" v="14" dt="2022-03-07T08:18:37.707"/>
    <p1510:client id="{B0747C42-FAE5-585C-78AC-675B648340C8}" v="65" dt="2023-03-15T08:36:01.166"/>
    <p1510:client id="{B66108F3-DC0A-EBF3-B120-ADE8C92984FD}" v="25" dt="2023-03-22T11:10:35.678"/>
    <p1510:client id="{BA60615F-81DE-39DC-1238-7DAD759B975E}" v="638" dt="2021-12-05T14:41:17.137"/>
    <p1510:client id="{BB322B42-8AD7-BE84-EBEF-769BBB7A4761}" v="423" dt="2023-03-16T09:22:31.252"/>
    <p1510:client id="{C2EEDDBD-82B3-B4EA-E433-D280E44A13C9}" v="242" dt="2021-12-06T18:37:50.067"/>
    <p1510:client id="{D0655CCA-F3B6-4A05-9F6F-0DC89A95DAEB}" v="2" dt="2023-03-27T18:01:45.845"/>
    <p1510:client id="{D0CA1B69-C424-00A9-814C-737667286572}" v="5" dt="2023-03-15T11:09:30.735"/>
    <p1510:client id="{D3840821-E3FF-8B89-2FED-2F32CD0F248E}" v="50" dt="2023-03-17T11:04:24.789"/>
    <p1510:client id="{D84BBEFA-BFD9-0AD5-E0AD-13C5FDA518E2}" v="202" dt="2021-12-01T11:03:25.614"/>
    <p1510:client id="{DF745688-CDE4-41C5-A72D-45551FEEF04A}" v="24" dt="2023-03-12T16:20:29.171"/>
    <p1510:client id="{E8E18D98-9825-A88F-3F7B-D07798AB192B}" v="278" dt="2022-02-23T13:30:12.524"/>
    <p1510:client id="{EA441D8A-227D-38D8-F96C-237BE4A871B6}" v="5" dt="2021-12-07T17:53:58.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FC8496-25AB-4334-A82D-8AB429E58FB3}"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i-FI"/>
        </a:p>
      </dgm:t>
    </dgm:pt>
    <dgm:pt modelId="{6BEB8D06-7A7F-4166-90CD-88985092A286}">
      <dgm:prSet phldrT="[Teksti]" phldr="0"/>
      <dgm:spPr/>
      <dgm:t>
        <a:bodyPr/>
        <a:lstStyle/>
        <a:p>
          <a:pPr rtl="0"/>
          <a:r>
            <a:rPr lang="fi-FI">
              <a:latin typeface="Eras Demi ITC"/>
            </a:rPr>
            <a:t>Miten tulen paremmaksi kuuntelijaksi?</a:t>
          </a:r>
        </a:p>
      </dgm:t>
    </dgm:pt>
    <dgm:pt modelId="{9A91B5AE-DDDB-4DA6-9C24-8E7AFC7667F0}" type="parTrans" cxnId="{F984E3F7-3650-48D2-B48C-9D630EEFF5AC}">
      <dgm:prSet/>
      <dgm:spPr/>
      <dgm:t>
        <a:bodyPr/>
        <a:lstStyle/>
        <a:p>
          <a:endParaRPr lang="fi-FI"/>
        </a:p>
      </dgm:t>
    </dgm:pt>
    <dgm:pt modelId="{17353A6A-4464-4CBA-97D3-8B1C70E2B3FF}" type="sibTrans" cxnId="{F984E3F7-3650-48D2-B48C-9D630EEFF5AC}">
      <dgm:prSet/>
      <dgm:spPr/>
      <dgm:t>
        <a:bodyPr/>
        <a:lstStyle/>
        <a:p>
          <a:endParaRPr lang="fi-FI"/>
        </a:p>
      </dgm:t>
    </dgm:pt>
    <dgm:pt modelId="{D7797F3D-CC2B-4D5D-A6DC-0ADB867C7349}">
      <dgm:prSet phldrT="[Teksti]" phldr="0"/>
      <dgm:spPr/>
      <dgm:t>
        <a:bodyPr/>
        <a:lstStyle/>
        <a:p>
          <a:pPr rtl="0"/>
          <a:r>
            <a:rPr lang="fi-FI">
              <a:latin typeface="Eras Demi ITC"/>
            </a:rPr>
            <a:t>Miten tulkitsen ja hyödynnän sosiaalista mediaa vuorovaikutuksessa?</a:t>
          </a:r>
        </a:p>
      </dgm:t>
    </dgm:pt>
    <dgm:pt modelId="{27B79AF4-F7EC-4D79-ADAA-EDDEF6BDE731}" type="parTrans" cxnId="{CCF118B8-3607-4404-9E47-FAF2A9F0FC96}">
      <dgm:prSet/>
      <dgm:spPr/>
      <dgm:t>
        <a:bodyPr/>
        <a:lstStyle/>
        <a:p>
          <a:endParaRPr lang="fi-FI"/>
        </a:p>
      </dgm:t>
    </dgm:pt>
    <dgm:pt modelId="{04635601-0BCD-4AB2-8817-8369D53BE816}" type="sibTrans" cxnId="{CCF118B8-3607-4404-9E47-FAF2A9F0FC96}">
      <dgm:prSet/>
      <dgm:spPr/>
      <dgm:t>
        <a:bodyPr/>
        <a:lstStyle/>
        <a:p>
          <a:endParaRPr lang="fi-FI"/>
        </a:p>
      </dgm:t>
    </dgm:pt>
    <dgm:pt modelId="{726251C6-1AB1-49C6-BF41-9EE46F94589D}">
      <dgm:prSet phldrT="[Teksti]" phldr="0"/>
      <dgm:spPr/>
      <dgm:t>
        <a:bodyPr/>
        <a:lstStyle/>
        <a:p>
          <a:pPr rtl="0"/>
          <a:r>
            <a:rPr lang="fi-FI">
              <a:latin typeface="Eras Demi ITC"/>
            </a:rPr>
            <a:t>Mistä saan rohkeutta vuorovaikutustilanteisiin opiskelussa ja työnhaussa?</a:t>
          </a:r>
        </a:p>
      </dgm:t>
    </dgm:pt>
    <dgm:pt modelId="{C8427C69-DBEF-4B22-82ED-2AAD12C38978}" type="parTrans" cxnId="{9C31E80C-446E-4958-99BB-DC37574F0479}">
      <dgm:prSet/>
      <dgm:spPr/>
      <dgm:t>
        <a:bodyPr/>
        <a:lstStyle/>
        <a:p>
          <a:endParaRPr lang="fi-FI"/>
        </a:p>
      </dgm:t>
    </dgm:pt>
    <dgm:pt modelId="{F92D99B9-AA85-4EF1-BD46-B152C8FE61C9}" type="sibTrans" cxnId="{9C31E80C-446E-4958-99BB-DC37574F0479}">
      <dgm:prSet/>
      <dgm:spPr/>
      <dgm:t>
        <a:bodyPr/>
        <a:lstStyle/>
        <a:p>
          <a:endParaRPr lang="fi-FI"/>
        </a:p>
      </dgm:t>
    </dgm:pt>
    <dgm:pt modelId="{AFE25BD4-4B95-4394-AF46-9935B85EDEEF}">
      <dgm:prSet phldr="0"/>
      <dgm:spPr/>
      <dgm:t>
        <a:bodyPr/>
        <a:lstStyle/>
        <a:p>
          <a:pPr rtl="0"/>
          <a:r>
            <a:rPr lang="fi-FI">
              <a:latin typeface="Eras Demi ITC"/>
            </a:rPr>
            <a:t>Miten ratkaisen ristiriitatilanteet rakentavasti?</a:t>
          </a:r>
        </a:p>
      </dgm:t>
    </dgm:pt>
    <dgm:pt modelId="{D155E7EE-41B0-4005-AB5B-9B305AC4DB48}" type="parTrans" cxnId="{49B33466-9041-4F55-9DAA-6C5DEE75289F}">
      <dgm:prSet/>
      <dgm:spPr/>
    </dgm:pt>
    <dgm:pt modelId="{0D57B91F-C3F1-4B33-AB67-2D615E2A83D0}" type="sibTrans" cxnId="{49B33466-9041-4F55-9DAA-6C5DEE75289F}">
      <dgm:prSet/>
      <dgm:spPr/>
      <dgm:t>
        <a:bodyPr/>
        <a:lstStyle/>
        <a:p>
          <a:endParaRPr lang="fi-FI"/>
        </a:p>
      </dgm:t>
    </dgm:pt>
    <dgm:pt modelId="{CCFA173F-4D48-480E-8E4D-6284785DB2FF}">
      <dgm:prSet phldr="0"/>
      <dgm:spPr/>
      <dgm:t>
        <a:bodyPr/>
        <a:lstStyle/>
        <a:p>
          <a:pPr rtl="0"/>
          <a:r>
            <a:rPr lang="fi-FI">
              <a:latin typeface="Eras Demi ITC"/>
            </a:rPr>
            <a:t>Miten säätelen tunteitani haastavissa tilanteissa?</a:t>
          </a:r>
        </a:p>
      </dgm:t>
    </dgm:pt>
    <dgm:pt modelId="{7F2BCEA2-8C96-4828-BAE0-885864ABD062}" type="parTrans" cxnId="{0C7A286C-08B4-486B-BE46-3CFB3845DBB8}">
      <dgm:prSet/>
      <dgm:spPr/>
    </dgm:pt>
    <dgm:pt modelId="{68A8F572-31E5-47FA-8451-029CC0C043A4}" type="sibTrans" cxnId="{0C7A286C-08B4-486B-BE46-3CFB3845DBB8}">
      <dgm:prSet/>
      <dgm:spPr/>
      <dgm:t>
        <a:bodyPr/>
        <a:lstStyle/>
        <a:p>
          <a:endParaRPr lang="fi-FI"/>
        </a:p>
      </dgm:t>
    </dgm:pt>
    <dgm:pt modelId="{A35799F8-7379-4EC9-92F8-0D9D58B304D0}" type="pres">
      <dgm:prSet presAssocID="{16FC8496-25AB-4334-A82D-8AB429E58FB3}" presName="diagram" presStyleCnt="0">
        <dgm:presLayoutVars>
          <dgm:dir/>
          <dgm:resizeHandles val="exact"/>
        </dgm:presLayoutVars>
      </dgm:prSet>
      <dgm:spPr/>
    </dgm:pt>
    <dgm:pt modelId="{66301E2A-316E-41EB-93F7-398059659D39}" type="pres">
      <dgm:prSet presAssocID="{6BEB8D06-7A7F-4166-90CD-88985092A286}" presName="node" presStyleLbl="node1" presStyleIdx="0" presStyleCnt="5">
        <dgm:presLayoutVars>
          <dgm:bulletEnabled val="1"/>
        </dgm:presLayoutVars>
      </dgm:prSet>
      <dgm:spPr/>
    </dgm:pt>
    <dgm:pt modelId="{96FA4C43-5E17-4B85-B7AE-5D07D5A97152}" type="pres">
      <dgm:prSet presAssocID="{17353A6A-4464-4CBA-97D3-8B1C70E2B3FF}" presName="sibTrans" presStyleCnt="0"/>
      <dgm:spPr/>
    </dgm:pt>
    <dgm:pt modelId="{49A170E3-6CDF-4BAF-A135-8366E6EB482A}" type="pres">
      <dgm:prSet presAssocID="{AFE25BD4-4B95-4394-AF46-9935B85EDEEF}" presName="node" presStyleLbl="node1" presStyleIdx="1" presStyleCnt="5">
        <dgm:presLayoutVars>
          <dgm:bulletEnabled val="1"/>
        </dgm:presLayoutVars>
      </dgm:prSet>
      <dgm:spPr/>
    </dgm:pt>
    <dgm:pt modelId="{8DC55F74-CCF0-4D34-B303-98E316970856}" type="pres">
      <dgm:prSet presAssocID="{0D57B91F-C3F1-4B33-AB67-2D615E2A83D0}" presName="sibTrans" presStyleCnt="0"/>
      <dgm:spPr/>
    </dgm:pt>
    <dgm:pt modelId="{856CB677-8344-47EE-A90E-2453ABA9C0DD}" type="pres">
      <dgm:prSet presAssocID="{D7797F3D-CC2B-4D5D-A6DC-0ADB867C7349}" presName="node" presStyleLbl="node1" presStyleIdx="2" presStyleCnt="5">
        <dgm:presLayoutVars>
          <dgm:bulletEnabled val="1"/>
        </dgm:presLayoutVars>
      </dgm:prSet>
      <dgm:spPr/>
    </dgm:pt>
    <dgm:pt modelId="{933294F9-0276-471B-8D23-C4875103E7F1}" type="pres">
      <dgm:prSet presAssocID="{04635601-0BCD-4AB2-8817-8369D53BE816}" presName="sibTrans" presStyleCnt="0"/>
      <dgm:spPr/>
    </dgm:pt>
    <dgm:pt modelId="{95861477-15AD-4414-8CF0-BD03C1CAB0AB}" type="pres">
      <dgm:prSet presAssocID="{CCFA173F-4D48-480E-8E4D-6284785DB2FF}" presName="node" presStyleLbl="node1" presStyleIdx="3" presStyleCnt="5">
        <dgm:presLayoutVars>
          <dgm:bulletEnabled val="1"/>
        </dgm:presLayoutVars>
      </dgm:prSet>
      <dgm:spPr/>
    </dgm:pt>
    <dgm:pt modelId="{D62DA020-CAEF-4B6B-B01E-AB3AA4F59C5C}" type="pres">
      <dgm:prSet presAssocID="{68A8F572-31E5-47FA-8451-029CC0C043A4}" presName="sibTrans" presStyleCnt="0"/>
      <dgm:spPr/>
    </dgm:pt>
    <dgm:pt modelId="{3702B8C3-5D7A-4A49-B1FC-01741285B99D}" type="pres">
      <dgm:prSet presAssocID="{726251C6-1AB1-49C6-BF41-9EE46F94589D}" presName="node" presStyleLbl="node1" presStyleIdx="4" presStyleCnt="5">
        <dgm:presLayoutVars>
          <dgm:bulletEnabled val="1"/>
        </dgm:presLayoutVars>
      </dgm:prSet>
      <dgm:spPr/>
    </dgm:pt>
  </dgm:ptLst>
  <dgm:cxnLst>
    <dgm:cxn modelId="{159E6C02-6208-44C8-9257-AE4EBDDBF96A}" type="presOf" srcId="{CCFA173F-4D48-480E-8E4D-6284785DB2FF}" destId="{95861477-15AD-4414-8CF0-BD03C1CAB0AB}" srcOrd="0" destOrd="0" presId="urn:microsoft.com/office/officeart/2005/8/layout/default"/>
    <dgm:cxn modelId="{9C31E80C-446E-4958-99BB-DC37574F0479}" srcId="{16FC8496-25AB-4334-A82D-8AB429E58FB3}" destId="{726251C6-1AB1-49C6-BF41-9EE46F94589D}" srcOrd="4" destOrd="0" parTransId="{C8427C69-DBEF-4B22-82ED-2AAD12C38978}" sibTransId="{F92D99B9-AA85-4EF1-BD46-B152C8FE61C9}"/>
    <dgm:cxn modelId="{49B33466-9041-4F55-9DAA-6C5DEE75289F}" srcId="{16FC8496-25AB-4334-A82D-8AB429E58FB3}" destId="{AFE25BD4-4B95-4394-AF46-9935B85EDEEF}" srcOrd="1" destOrd="0" parTransId="{D155E7EE-41B0-4005-AB5B-9B305AC4DB48}" sibTransId="{0D57B91F-C3F1-4B33-AB67-2D615E2A83D0}"/>
    <dgm:cxn modelId="{0C7A286C-08B4-486B-BE46-3CFB3845DBB8}" srcId="{16FC8496-25AB-4334-A82D-8AB429E58FB3}" destId="{CCFA173F-4D48-480E-8E4D-6284785DB2FF}" srcOrd="3" destOrd="0" parTransId="{7F2BCEA2-8C96-4828-BAE0-885864ABD062}" sibTransId="{68A8F572-31E5-47FA-8451-029CC0C043A4}"/>
    <dgm:cxn modelId="{502F6F76-8B64-4591-A575-A8A2F056C247}" type="presOf" srcId="{726251C6-1AB1-49C6-BF41-9EE46F94589D}" destId="{3702B8C3-5D7A-4A49-B1FC-01741285B99D}" srcOrd="0" destOrd="0" presId="urn:microsoft.com/office/officeart/2005/8/layout/default"/>
    <dgm:cxn modelId="{163C10A1-2685-4F0B-A688-25630DC12A6E}" type="presOf" srcId="{16FC8496-25AB-4334-A82D-8AB429E58FB3}" destId="{A35799F8-7379-4EC9-92F8-0D9D58B304D0}" srcOrd="0" destOrd="0" presId="urn:microsoft.com/office/officeart/2005/8/layout/default"/>
    <dgm:cxn modelId="{CCF118B8-3607-4404-9E47-FAF2A9F0FC96}" srcId="{16FC8496-25AB-4334-A82D-8AB429E58FB3}" destId="{D7797F3D-CC2B-4D5D-A6DC-0ADB867C7349}" srcOrd="2" destOrd="0" parTransId="{27B79AF4-F7EC-4D79-ADAA-EDDEF6BDE731}" sibTransId="{04635601-0BCD-4AB2-8817-8369D53BE816}"/>
    <dgm:cxn modelId="{56DD47CD-2A27-45A0-83C6-3E26A115DE96}" type="presOf" srcId="{D7797F3D-CC2B-4D5D-A6DC-0ADB867C7349}" destId="{856CB677-8344-47EE-A90E-2453ABA9C0DD}" srcOrd="0" destOrd="0" presId="urn:microsoft.com/office/officeart/2005/8/layout/default"/>
    <dgm:cxn modelId="{34F65EDA-EF8A-416D-9307-EDC87CCFAAA7}" type="presOf" srcId="{6BEB8D06-7A7F-4166-90CD-88985092A286}" destId="{66301E2A-316E-41EB-93F7-398059659D39}" srcOrd="0" destOrd="0" presId="urn:microsoft.com/office/officeart/2005/8/layout/default"/>
    <dgm:cxn modelId="{B71B84DB-4153-403F-AEB6-08C3446554E1}" type="presOf" srcId="{AFE25BD4-4B95-4394-AF46-9935B85EDEEF}" destId="{49A170E3-6CDF-4BAF-A135-8366E6EB482A}" srcOrd="0" destOrd="0" presId="urn:microsoft.com/office/officeart/2005/8/layout/default"/>
    <dgm:cxn modelId="{F984E3F7-3650-48D2-B48C-9D630EEFF5AC}" srcId="{16FC8496-25AB-4334-A82D-8AB429E58FB3}" destId="{6BEB8D06-7A7F-4166-90CD-88985092A286}" srcOrd="0" destOrd="0" parTransId="{9A91B5AE-DDDB-4DA6-9C24-8E7AFC7667F0}" sibTransId="{17353A6A-4464-4CBA-97D3-8B1C70E2B3FF}"/>
    <dgm:cxn modelId="{3B1B819E-8015-48F8-BD2A-DEFF430A1C38}" type="presParOf" srcId="{A35799F8-7379-4EC9-92F8-0D9D58B304D0}" destId="{66301E2A-316E-41EB-93F7-398059659D39}" srcOrd="0" destOrd="0" presId="urn:microsoft.com/office/officeart/2005/8/layout/default"/>
    <dgm:cxn modelId="{92F18A83-3652-4F36-9795-46748BECA9EB}" type="presParOf" srcId="{A35799F8-7379-4EC9-92F8-0D9D58B304D0}" destId="{96FA4C43-5E17-4B85-B7AE-5D07D5A97152}" srcOrd="1" destOrd="0" presId="urn:microsoft.com/office/officeart/2005/8/layout/default"/>
    <dgm:cxn modelId="{6521C7D7-4CE5-478D-AC16-7C5A55B331D6}" type="presParOf" srcId="{A35799F8-7379-4EC9-92F8-0D9D58B304D0}" destId="{49A170E3-6CDF-4BAF-A135-8366E6EB482A}" srcOrd="2" destOrd="0" presId="urn:microsoft.com/office/officeart/2005/8/layout/default"/>
    <dgm:cxn modelId="{64057796-0F7E-4D48-8C98-F14F3BB3145F}" type="presParOf" srcId="{A35799F8-7379-4EC9-92F8-0D9D58B304D0}" destId="{8DC55F74-CCF0-4D34-B303-98E316970856}" srcOrd="3" destOrd="0" presId="urn:microsoft.com/office/officeart/2005/8/layout/default"/>
    <dgm:cxn modelId="{335576E0-4204-4F37-963F-7AB6D1FA324E}" type="presParOf" srcId="{A35799F8-7379-4EC9-92F8-0D9D58B304D0}" destId="{856CB677-8344-47EE-A90E-2453ABA9C0DD}" srcOrd="4" destOrd="0" presId="urn:microsoft.com/office/officeart/2005/8/layout/default"/>
    <dgm:cxn modelId="{2BA28579-CFB2-44F4-9F48-958EA5AD7630}" type="presParOf" srcId="{A35799F8-7379-4EC9-92F8-0D9D58B304D0}" destId="{933294F9-0276-471B-8D23-C4875103E7F1}" srcOrd="5" destOrd="0" presId="urn:microsoft.com/office/officeart/2005/8/layout/default"/>
    <dgm:cxn modelId="{590A4361-DA7E-49B1-9F60-DFAC64CF5848}" type="presParOf" srcId="{A35799F8-7379-4EC9-92F8-0D9D58B304D0}" destId="{95861477-15AD-4414-8CF0-BD03C1CAB0AB}" srcOrd="6" destOrd="0" presId="urn:microsoft.com/office/officeart/2005/8/layout/default"/>
    <dgm:cxn modelId="{0AD8D1F2-05FB-4378-9376-107AEBA5FFA6}" type="presParOf" srcId="{A35799F8-7379-4EC9-92F8-0D9D58B304D0}" destId="{D62DA020-CAEF-4B6B-B01E-AB3AA4F59C5C}" srcOrd="7" destOrd="0" presId="urn:microsoft.com/office/officeart/2005/8/layout/default"/>
    <dgm:cxn modelId="{85EAAD59-A8C9-495A-A08B-DE9011436269}" type="presParOf" srcId="{A35799F8-7379-4EC9-92F8-0D9D58B304D0}" destId="{3702B8C3-5D7A-4A49-B1FC-01741285B99D}"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01E2A-316E-41EB-93F7-398059659D39}">
      <dsp:nvSpPr>
        <dsp:cNvPr id="0" name=""/>
        <dsp:cNvSpPr/>
      </dsp:nvSpPr>
      <dsp:spPr>
        <a:xfrm>
          <a:off x="0" y="695895"/>
          <a:ext cx="2097985" cy="1258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fi-FI" sz="1300" kern="1200">
              <a:latin typeface="Eras Demi ITC"/>
            </a:rPr>
            <a:t>Miten tulen paremmaksi kuuntelijaksi?</a:t>
          </a:r>
        </a:p>
      </dsp:txBody>
      <dsp:txXfrm>
        <a:off x="0" y="695895"/>
        <a:ext cx="2097985" cy="1258791"/>
      </dsp:txXfrm>
    </dsp:sp>
    <dsp:sp modelId="{49A170E3-6CDF-4BAF-A135-8366E6EB482A}">
      <dsp:nvSpPr>
        <dsp:cNvPr id="0" name=""/>
        <dsp:cNvSpPr/>
      </dsp:nvSpPr>
      <dsp:spPr>
        <a:xfrm>
          <a:off x="2307783" y="695895"/>
          <a:ext cx="2097985" cy="1258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fi-FI" sz="1300" kern="1200">
              <a:latin typeface="Eras Demi ITC"/>
            </a:rPr>
            <a:t>Miten ratkaisen ristiriitatilanteet rakentavasti?</a:t>
          </a:r>
        </a:p>
      </dsp:txBody>
      <dsp:txXfrm>
        <a:off x="2307783" y="695895"/>
        <a:ext cx="2097985" cy="1258791"/>
      </dsp:txXfrm>
    </dsp:sp>
    <dsp:sp modelId="{856CB677-8344-47EE-A90E-2453ABA9C0DD}">
      <dsp:nvSpPr>
        <dsp:cNvPr id="0" name=""/>
        <dsp:cNvSpPr/>
      </dsp:nvSpPr>
      <dsp:spPr>
        <a:xfrm>
          <a:off x="4615567" y="695895"/>
          <a:ext cx="2097985" cy="1258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fi-FI" sz="1300" kern="1200">
              <a:latin typeface="Eras Demi ITC"/>
            </a:rPr>
            <a:t>Miten tulkitsen ja hyödynnän sosiaalista mediaa vuorovaikutuksessa?</a:t>
          </a:r>
        </a:p>
      </dsp:txBody>
      <dsp:txXfrm>
        <a:off x="4615567" y="695895"/>
        <a:ext cx="2097985" cy="1258791"/>
      </dsp:txXfrm>
    </dsp:sp>
    <dsp:sp modelId="{95861477-15AD-4414-8CF0-BD03C1CAB0AB}">
      <dsp:nvSpPr>
        <dsp:cNvPr id="0" name=""/>
        <dsp:cNvSpPr/>
      </dsp:nvSpPr>
      <dsp:spPr>
        <a:xfrm>
          <a:off x="1153891" y="2164485"/>
          <a:ext cx="2097985" cy="1258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fi-FI" sz="1300" kern="1200">
              <a:latin typeface="Eras Demi ITC"/>
            </a:rPr>
            <a:t>Miten säätelen tunteitani haastavissa tilanteissa?</a:t>
          </a:r>
        </a:p>
      </dsp:txBody>
      <dsp:txXfrm>
        <a:off x="1153891" y="2164485"/>
        <a:ext cx="2097985" cy="1258791"/>
      </dsp:txXfrm>
    </dsp:sp>
    <dsp:sp modelId="{3702B8C3-5D7A-4A49-B1FC-01741285B99D}">
      <dsp:nvSpPr>
        <dsp:cNvPr id="0" name=""/>
        <dsp:cNvSpPr/>
      </dsp:nvSpPr>
      <dsp:spPr>
        <a:xfrm>
          <a:off x="3461675" y="2164485"/>
          <a:ext cx="2097985" cy="125879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fi-FI" sz="1300" kern="1200">
              <a:latin typeface="Eras Demi ITC"/>
            </a:rPr>
            <a:t>Mistä saan rohkeutta vuorovaikutustilanteisiin opiskelussa ja työnhaussa?</a:t>
          </a:r>
        </a:p>
      </dsp:txBody>
      <dsp:txXfrm>
        <a:off x="3461675" y="2164485"/>
        <a:ext cx="2097985" cy="125879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AD347D-5ACD-4C99-B74B-A9C85AD731AF}"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676280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4434752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875790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509A250-FF31-4206-8172-F9D3106AACB1}" type="datetimeFigureOut">
              <a:rPr lang="en-US" dirty="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614314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09A250-FF31-4206-8172-F9D3106AACB1}" type="datetimeFigureOut">
              <a:rPr lang="en-US" dirty="0"/>
              <a:t>3/28/2023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1322818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566753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925825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36780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4278090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3/28/2023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4089011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663108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40897652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495163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2582583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1484263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34137633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09A250-FF31-4206-8172-F9D3106AACB1}" type="datetimeFigureOut">
              <a:rPr lang="en-US" dirty="0"/>
              <a:t>3/28/2023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a:p>
        </p:txBody>
      </p:sp>
    </p:spTree>
    <p:extLst>
      <p:ext uri="{BB962C8B-B14F-4D97-AF65-F5344CB8AC3E}">
        <p14:creationId xmlns:p14="http://schemas.microsoft.com/office/powerpoint/2010/main" val="2163214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A02ABAE3-D89C-4001-9AEC-5083F82B749C}" type="datetimeFigureOut">
              <a:rPr lang="fi-FI" smtClean="0"/>
              <a:t>28.3.2023</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28.3.2023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A02ABAE3-D89C-4001-9AEC-5083F82B749C}" type="datetimeFigureOut">
              <a:rPr lang="fi-FI" smtClean="0"/>
              <a:t>28.3.2023</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A02ABAE3-D89C-4001-9AEC-5083F82B749C}" type="datetimeFigureOut">
              <a:rPr lang="fi-FI" smtClean="0"/>
              <a:t>28.3.2023</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A02ABAE3-D89C-4001-9AEC-5083F82B749C}" type="datetimeFigureOut">
              <a:rPr lang="fi-FI" smtClean="0"/>
              <a:t>28.3.2023</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28.3.2023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02ABAE3-D89C-4001-9AEC-5083F82B749C}" type="datetimeFigureOut">
              <a:rPr lang="fi-FI" smtClean="0"/>
              <a:t>28.3.2023</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21" Type="http://schemas.openxmlformats.org/officeDocument/2006/relationships/image" Target="../media/image4.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ABAE3-D89C-4001-9AEC-5083F82B749C}" type="datetimeFigureOut">
              <a:rPr lang="fi-FI" smtClean="0"/>
              <a:t>28.3.2023</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3/28/2023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a:p>
        </p:txBody>
      </p:sp>
    </p:spTree>
    <p:extLst>
      <p:ext uri="{BB962C8B-B14F-4D97-AF65-F5344CB8AC3E}">
        <p14:creationId xmlns:p14="http://schemas.microsoft.com/office/powerpoint/2010/main" val="1949655470"/>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hatkatydiddesign.blogspot.com/2010/01/under-sea-fabrics.html" TargetMode="External"/><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openphoto.net/gallery/image/view/18782" TargetMode="External"/><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30.jpeg"/></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5D554DF0-1A6F-458A-BA7B-E28295B38070}"/>
              </a:ext>
            </a:extLst>
          </p:cNvPr>
          <p:cNvSpPr>
            <a:spLocks noGrp="1"/>
          </p:cNvSpPr>
          <p:nvPr>
            <p:ph idx="1"/>
          </p:nvPr>
        </p:nvSpPr>
        <p:spPr/>
        <p:txBody>
          <a:bodyPr vert="horz" lIns="91440" tIns="45720" rIns="91440" bIns="45720" rtlCol="0" anchor="t">
            <a:normAutofit/>
          </a:bodyPr>
          <a:lstStyle/>
          <a:p>
            <a:endParaRPr lang="fi-FI"/>
          </a:p>
          <a:p>
            <a:endParaRPr lang="fi-FI">
              <a:cs typeface="Calibri"/>
            </a:endParaRPr>
          </a:p>
          <a:p>
            <a:pPr marL="0" indent="0">
              <a:buNone/>
            </a:pPr>
            <a:r>
              <a:rPr lang="fi-FI" sz="3600">
                <a:cs typeface="Calibri"/>
              </a:rPr>
              <a:t>           Mukkulan peruskoulu</a:t>
            </a:r>
          </a:p>
          <a:p>
            <a:pPr marL="0" indent="0">
              <a:buNone/>
            </a:pPr>
            <a:r>
              <a:rPr lang="fi-FI" sz="3600">
                <a:cs typeface="Calibri"/>
              </a:rPr>
              <a:t>           Valinnaisaine-esite 2023-2024</a:t>
            </a:r>
          </a:p>
          <a:p>
            <a:pPr marL="0" indent="0">
              <a:buNone/>
            </a:pPr>
            <a:r>
              <a:rPr lang="fi-FI" sz="3600">
                <a:cs typeface="Calibri"/>
              </a:rPr>
              <a:t>            8. luokat</a:t>
            </a:r>
          </a:p>
        </p:txBody>
      </p:sp>
      <p:sp>
        <p:nvSpPr>
          <p:cNvPr id="4" name="Tekstiruutu 3">
            <a:extLst>
              <a:ext uri="{FF2B5EF4-FFF2-40B4-BE49-F238E27FC236}">
                <a16:creationId xmlns:a16="http://schemas.microsoft.com/office/drawing/2014/main" id="{00D746D1-6073-4698-8D7C-A94DC61ABC8D}"/>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fi-FI">
              <a:cs typeface="Calibri"/>
            </a:endParaRPr>
          </a:p>
        </p:txBody>
      </p:sp>
    </p:spTree>
    <p:extLst>
      <p:ext uri="{BB962C8B-B14F-4D97-AF65-F5344CB8AC3E}">
        <p14:creationId xmlns:p14="http://schemas.microsoft.com/office/powerpoint/2010/main" val="19026518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piirtäminen, maalaus, merenpohja&#10;&#10;Kuvaus luotu automaattisesti">
            <a:extLst>
              <a:ext uri="{FF2B5EF4-FFF2-40B4-BE49-F238E27FC236}">
                <a16:creationId xmlns:a16="http://schemas.microsoft.com/office/drawing/2014/main" id="{492E18D3-A8D6-4C1F-AA4C-7769F873121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19083" b="6457"/>
          <a:stretch/>
        </p:blipFill>
        <p:spPr>
          <a:xfrm>
            <a:off x="2522356" y="10"/>
            <a:ext cx="966964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F1786F4-FAC8-4ED1-AA7A-86D9C72645A8}"/>
              </a:ext>
            </a:extLst>
          </p:cNvPr>
          <p:cNvSpPr>
            <a:spLocks noGrp="1"/>
          </p:cNvSpPr>
          <p:nvPr>
            <p:ph type="title"/>
          </p:nvPr>
        </p:nvSpPr>
        <p:spPr>
          <a:xfrm>
            <a:off x="516732" y="365125"/>
            <a:ext cx="4143657" cy="923600"/>
          </a:xfrm>
        </p:spPr>
        <p:txBody>
          <a:bodyPr>
            <a:normAutofit fontScale="90000"/>
          </a:bodyPr>
          <a:lstStyle/>
          <a:p>
            <a:r>
              <a:rPr lang="fi-FI" sz="4000" b="1" err="1">
                <a:cs typeface="Calibri Light"/>
              </a:rPr>
              <a:t>ttKSts</a:t>
            </a:r>
            <a:r>
              <a:rPr lang="fi-FI" sz="4000" b="1">
                <a:cs typeface="Calibri Light"/>
              </a:rPr>
              <a:t>-käsityö tekstiili</a:t>
            </a:r>
          </a:p>
        </p:txBody>
      </p:sp>
      <p:sp>
        <p:nvSpPr>
          <p:cNvPr id="10" name="Content Placeholder 8">
            <a:extLst>
              <a:ext uri="{FF2B5EF4-FFF2-40B4-BE49-F238E27FC236}">
                <a16:creationId xmlns:a16="http://schemas.microsoft.com/office/drawing/2014/main" id="{1F91B0C6-5665-40B4-B2C0-A2F96B53653B}"/>
              </a:ext>
            </a:extLst>
          </p:cNvPr>
          <p:cNvSpPr>
            <a:spLocks noGrp="1"/>
          </p:cNvSpPr>
          <p:nvPr>
            <p:ph idx="1"/>
          </p:nvPr>
        </p:nvSpPr>
        <p:spPr>
          <a:xfrm>
            <a:off x="516732" y="1398358"/>
            <a:ext cx="8239405" cy="5159604"/>
          </a:xfrm>
        </p:spPr>
        <p:txBody>
          <a:bodyPr vert="horz" lIns="91440" tIns="45720" rIns="91440" bIns="45720" rtlCol="0" anchor="t">
            <a:normAutofit lnSpcReduction="10000"/>
          </a:bodyPr>
          <a:lstStyle/>
          <a:p>
            <a:pPr marL="0" indent="0">
              <a:buNone/>
            </a:pPr>
            <a:r>
              <a:rPr lang="en-US" sz="2400" err="1">
                <a:cs typeface="Calibri" panose="020F0502020204030204"/>
              </a:rPr>
              <a:t>Tutustutaan</a:t>
            </a:r>
            <a:r>
              <a:rPr lang="en-US" sz="2400">
                <a:cs typeface="Calibri" panose="020F0502020204030204"/>
              </a:rPr>
              <a:t> </a:t>
            </a:r>
            <a:r>
              <a:rPr lang="en-US" sz="2400" err="1">
                <a:cs typeface="Calibri" panose="020F0502020204030204"/>
              </a:rPr>
              <a:t>uusiin</a:t>
            </a:r>
            <a:r>
              <a:rPr lang="en-US" sz="2400">
                <a:cs typeface="Calibri" panose="020F0502020204030204"/>
              </a:rPr>
              <a:t> </a:t>
            </a:r>
            <a:r>
              <a:rPr lang="en-US" sz="2400" err="1">
                <a:cs typeface="Calibri" panose="020F0502020204030204"/>
              </a:rPr>
              <a:t>tekniikoihin</a:t>
            </a:r>
            <a:r>
              <a:rPr lang="en-US" sz="2400">
                <a:cs typeface="Calibri" panose="020F0502020204030204"/>
              </a:rPr>
              <a:t>, </a:t>
            </a:r>
            <a:r>
              <a:rPr lang="en-US" sz="2400" err="1">
                <a:cs typeface="Calibri" panose="020F0502020204030204"/>
              </a:rPr>
              <a:t>laitteisiin</a:t>
            </a:r>
            <a:r>
              <a:rPr lang="en-US" sz="2400">
                <a:cs typeface="Calibri" panose="020F0502020204030204"/>
              </a:rPr>
              <a:t>, </a:t>
            </a:r>
            <a:r>
              <a:rPr lang="en-US" sz="2400" err="1">
                <a:cs typeface="Calibri" panose="020F0502020204030204"/>
              </a:rPr>
              <a:t>työvälineisiin</a:t>
            </a:r>
            <a:r>
              <a:rPr lang="en-US" sz="2400">
                <a:cs typeface="Calibri" panose="020F0502020204030204"/>
              </a:rPr>
              <a:t> ja </a:t>
            </a:r>
            <a:r>
              <a:rPr lang="en-US" sz="2400" err="1">
                <a:cs typeface="Calibri" panose="020F0502020204030204"/>
              </a:rPr>
              <a:t>materiaaleihin</a:t>
            </a:r>
            <a:r>
              <a:rPr lang="en-US" sz="2400">
                <a:cs typeface="Calibri" panose="020F0502020204030204"/>
              </a:rPr>
              <a:t>. </a:t>
            </a:r>
            <a:r>
              <a:rPr lang="en-US" sz="2400" err="1">
                <a:cs typeface="Calibri" panose="020F0502020204030204"/>
              </a:rPr>
              <a:t>Syvennetään</a:t>
            </a:r>
            <a:r>
              <a:rPr lang="en-US" sz="2400">
                <a:cs typeface="Calibri" panose="020F0502020204030204"/>
              </a:rPr>
              <a:t> </a:t>
            </a:r>
            <a:r>
              <a:rPr lang="en-US" sz="2400" err="1">
                <a:cs typeface="Calibri" panose="020F0502020204030204"/>
              </a:rPr>
              <a:t>käsityötaitoja</a:t>
            </a:r>
            <a:r>
              <a:rPr lang="en-US" sz="2400">
                <a:cs typeface="Calibri" panose="020F0502020204030204"/>
              </a:rPr>
              <a:t> </a:t>
            </a:r>
            <a:r>
              <a:rPr lang="en-US" sz="2400" err="1">
                <a:cs typeface="Calibri" panose="020F0502020204030204"/>
              </a:rPr>
              <a:t>toteuttamalla</a:t>
            </a:r>
            <a:r>
              <a:rPr lang="en-US" sz="2400">
                <a:cs typeface="Calibri" panose="020F0502020204030204"/>
              </a:rPr>
              <a:t> </a:t>
            </a:r>
            <a:r>
              <a:rPr lang="en-US" sz="2400" err="1">
                <a:cs typeface="Calibri" panose="020F0502020204030204"/>
              </a:rPr>
              <a:t>omien</a:t>
            </a:r>
            <a:r>
              <a:rPr lang="en-US" sz="2400">
                <a:cs typeface="Calibri" panose="020F0502020204030204"/>
              </a:rPr>
              <a:t> </a:t>
            </a:r>
            <a:r>
              <a:rPr lang="en-US" sz="2400" err="1">
                <a:cs typeface="Calibri" panose="020F0502020204030204"/>
              </a:rPr>
              <a:t>suunnitelmien</a:t>
            </a:r>
            <a:r>
              <a:rPr lang="en-US" sz="2400">
                <a:cs typeface="Calibri" panose="020F0502020204030204"/>
              </a:rPr>
              <a:t> </a:t>
            </a:r>
            <a:r>
              <a:rPr lang="en-US" sz="2400" err="1">
                <a:cs typeface="Calibri" panose="020F0502020204030204"/>
              </a:rPr>
              <a:t>mukaisia</a:t>
            </a:r>
            <a:r>
              <a:rPr lang="en-US" sz="2400">
                <a:cs typeface="Calibri" panose="020F0502020204030204"/>
              </a:rPr>
              <a:t> </a:t>
            </a:r>
            <a:r>
              <a:rPr lang="en-US" sz="2400" err="1">
                <a:cs typeface="Calibri" panose="020F0502020204030204"/>
              </a:rPr>
              <a:t>töitä</a:t>
            </a:r>
            <a:r>
              <a:rPr lang="en-US" sz="2400">
                <a:cs typeface="Calibri" panose="020F0502020204030204"/>
              </a:rPr>
              <a:t>, </a:t>
            </a:r>
            <a:r>
              <a:rPr lang="en-US" sz="2400" err="1">
                <a:cs typeface="Calibri" panose="020F0502020204030204"/>
              </a:rPr>
              <a:t>joiden</a:t>
            </a:r>
            <a:r>
              <a:rPr lang="en-US" sz="2400">
                <a:cs typeface="Calibri" panose="020F0502020204030204"/>
              </a:rPr>
              <a:t> </a:t>
            </a:r>
            <a:r>
              <a:rPr lang="en-US" sz="2400" err="1">
                <a:cs typeface="Calibri" panose="020F0502020204030204"/>
              </a:rPr>
              <a:t>suunnittelussa</a:t>
            </a:r>
            <a:r>
              <a:rPr lang="en-US" sz="2400">
                <a:cs typeface="Calibri" panose="020F0502020204030204"/>
              </a:rPr>
              <a:t> </a:t>
            </a:r>
            <a:r>
              <a:rPr lang="en-US" sz="2400" err="1">
                <a:cs typeface="Calibri" panose="020F0502020204030204"/>
              </a:rPr>
              <a:t>kannustetaan</a:t>
            </a:r>
            <a:r>
              <a:rPr lang="en-US" sz="2400">
                <a:cs typeface="Calibri" panose="020F0502020204030204"/>
              </a:rPr>
              <a:t> </a:t>
            </a:r>
            <a:r>
              <a:rPr lang="en-US" sz="2400" err="1">
                <a:cs typeface="Calibri" panose="020F0502020204030204"/>
              </a:rPr>
              <a:t>luovuuteen</a:t>
            </a:r>
            <a:r>
              <a:rPr lang="en-US" sz="2400">
                <a:cs typeface="Calibri" panose="020F0502020204030204"/>
              </a:rPr>
              <a:t>, </a:t>
            </a:r>
            <a:r>
              <a:rPr lang="en-US" sz="2400" err="1">
                <a:cs typeface="Calibri" panose="020F0502020204030204"/>
              </a:rPr>
              <a:t>omaperäisiin</a:t>
            </a:r>
            <a:r>
              <a:rPr lang="en-US" sz="2400">
                <a:cs typeface="Calibri" panose="020F0502020204030204"/>
              </a:rPr>
              <a:t> </a:t>
            </a:r>
            <a:r>
              <a:rPr lang="en-US" sz="2400" err="1">
                <a:cs typeface="Calibri" panose="020F0502020204030204"/>
              </a:rPr>
              <a:t>ratkaisuihin</a:t>
            </a:r>
            <a:r>
              <a:rPr lang="en-US" sz="2400">
                <a:cs typeface="Calibri" panose="020F0502020204030204"/>
              </a:rPr>
              <a:t> ja </a:t>
            </a:r>
            <a:r>
              <a:rPr lang="en-US" sz="2400" err="1">
                <a:cs typeface="Calibri" panose="020F0502020204030204"/>
              </a:rPr>
              <a:t>tuotteen</a:t>
            </a:r>
            <a:r>
              <a:rPr lang="en-US" sz="2400">
                <a:cs typeface="Calibri" panose="020F0502020204030204"/>
              </a:rPr>
              <a:t> </a:t>
            </a:r>
            <a:r>
              <a:rPr lang="en-US" sz="2400" err="1">
                <a:cs typeface="Calibri" panose="020F0502020204030204"/>
              </a:rPr>
              <a:t>toimivuuteen</a:t>
            </a:r>
            <a:r>
              <a:rPr lang="en-US" sz="2400">
                <a:cs typeface="Calibri" panose="020F0502020204030204"/>
              </a:rPr>
              <a:t>, </a:t>
            </a:r>
            <a:r>
              <a:rPr lang="en-US" sz="2400" err="1">
                <a:cs typeface="Calibri" panose="020F0502020204030204"/>
              </a:rPr>
              <a:t>unohtamatta</a:t>
            </a:r>
            <a:r>
              <a:rPr lang="en-US" sz="2400">
                <a:cs typeface="Calibri" panose="020F0502020204030204"/>
              </a:rPr>
              <a:t> </a:t>
            </a:r>
            <a:r>
              <a:rPr lang="en-US" sz="2400" err="1">
                <a:cs typeface="Calibri" panose="020F0502020204030204"/>
              </a:rPr>
              <a:t>esteettisiä</a:t>
            </a:r>
            <a:r>
              <a:rPr lang="en-US" sz="2400">
                <a:cs typeface="Calibri" panose="020F0502020204030204"/>
              </a:rPr>
              <a:t> ja </a:t>
            </a:r>
            <a:r>
              <a:rPr lang="en-US" sz="2400" err="1">
                <a:cs typeface="Calibri" panose="020F0502020204030204"/>
              </a:rPr>
              <a:t>ekologisia</a:t>
            </a:r>
            <a:r>
              <a:rPr lang="en-US" sz="2400">
                <a:cs typeface="Calibri" panose="020F0502020204030204"/>
              </a:rPr>
              <a:t> </a:t>
            </a:r>
            <a:r>
              <a:rPr lang="en-US" sz="2400" err="1">
                <a:cs typeface="Calibri" panose="020F0502020204030204"/>
              </a:rPr>
              <a:t>arvoja</a:t>
            </a:r>
            <a:r>
              <a:rPr lang="en-US" sz="2400">
                <a:cs typeface="Calibri" panose="020F0502020204030204"/>
              </a:rPr>
              <a:t>. </a:t>
            </a:r>
          </a:p>
          <a:p>
            <a:pPr marL="0" indent="0">
              <a:buNone/>
            </a:pPr>
            <a:endParaRPr lang="en-US" sz="2400">
              <a:cs typeface="Calibri" panose="020F0502020204030204"/>
            </a:endParaRPr>
          </a:p>
          <a:p>
            <a:pPr marL="0" indent="0">
              <a:buNone/>
            </a:pPr>
            <a:r>
              <a:rPr lang="en-US" sz="2400" err="1">
                <a:cs typeface="Calibri" panose="020F0502020204030204"/>
              </a:rPr>
              <a:t>Käsityötä</a:t>
            </a:r>
            <a:r>
              <a:rPr lang="en-US" sz="2400">
                <a:cs typeface="Calibri" panose="020F0502020204030204"/>
              </a:rPr>
              <a:t> </a:t>
            </a:r>
            <a:r>
              <a:rPr lang="en-US" sz="2400" err="1">
                <a:cs typeface="Calibri" panose="020F0502020204030204"/>
              </a:rPr>
              <a:t>tehdessä</a:t>
            </a:r>
            <a:r>
              <a:rPr lang="en-US" sz="2400">
                <a:cs typeface="Calibri" panose="020F0502020204030204"/>
              </a:rPr>
              <a:t> </a:t>
            </a:r>
            <a:r>
              <a:rPr lang="en-US" sz="2400" err="1">
                <a:cs typeface="Calibri" panose="020F0502020204030204"/>
              </a:rPr>
              <a:t>kehittyy</a:t>
            </a:r>
            <a:r>
              <a:rPr lang="en-US" sz="2400">
                <a:cs typeface="Calibri" panose="020F0502020204030204"/>
              </a:rPr>
              <a:t> </a:t>
            </a:r>
            <a:r>
              <a:rPr lang="en-US" sz="2400" err="1">
                <a:cs typeface="Calibri" panose="020F0502020204030204"/>
              </a:rPr>
              <a:t>kyky</a:t>
            </a:r>
            <a:r>
              <a:rPr lang="en-US" sz="2400">
                <a:cs typeface="Calibri" panose="020F0502020204030204"/>
              </a:rPr>
              <a:t> </a:t>
            </a:r>
            <a:r>
              <a:rPr lang="en-US" sz="2400" err="1">
                <a:cs typeface="Calibri" panose="020F0502020204030204"/>
              </a:rPr>
              <a:t>toimia</a:t>
            </a:r>
            <a:r>
              <a:rPr lang="en-US" sz="2400">
                <a:cs typeface="Calibri" panose="020F0502020204030204"/>
              </a:rPr>
              <a:t> </a:t>
            </a:r>
            <a:r>
              <a:rPr lang="en-US" sz="2400" err="1">
                <a:cs typeface="Calibri" panose="020F0502020204030204"/>
              </a:rPr>
              <a:t>pitkäjänteisesti</a:t>
            </a:r>
            <a:r>
              <a:rPr lang="en-US" sz="2400">
                <a:cs typeface="Calibri" panose="020F0502020204030204"/>
              </a:rPr>
              <a:t> ja </a:t>
            </a:r>
            <a:r>
              <a:rPr lang="en-US" sz="2400" err="1">
                <a:cs typeface="Calibri" panose="020F0502020204030204"/>
              </a:rPr>
              <a:t>onnistuminen</a:t>
            </a:r>
            <a:r>
              <a:rPr lang="en-US" sz="2400">
                <a:cs typeface="Calibri" panose="020F0502020204030204"/>
              </a:rPr>
              <a:t> </a:t>
            </a:r>
            <a:r>
              <a:rPr lang="en-US" sz="2400" err="1">
                <a:cs typeface="Calibri" panose="020F0502020204030204"/>
              </a:rPr>
              <a:t>työssä</a:t>
            </a:r>
            <a:r>
              <a:rPr lang="en-US" sz="2400">
                <a:cs typeface="Calibri" panose="020F0502020204030204"/>
              </a:rPr>
              <a:t> </a:t>
            </a:r>
            <a:r>
              <a:rPr lang="en-US" sz="2400" err="1">
                <a:cs typeface="Calibri" panose="020F0502020204030204"/>
              </a:rPr>
              <a:t>vahvistaa</a:t>
            </a:r>
            <a:r>
              <a:rPr lang="en-US" sz="2400">
                <a:cs typeface="Calibri" panose="020F0502020204030204"/>
              </a:rPr>
              <a:t> </a:t>
            </a:r>
            <a:r>
              <a:rPr lang="en-US" sz="2400" err="1">
                <a:cs typeface="Calibri" panose="020F0502020204030204"/>
              </a:rPr>
              <a:t>itsetuntoa</a:t>
            </a:r>
            <a:r>
              <a:rPr lang="en-US" sz="2400">
                <a:cs typeface="Calibri" panose="020F0502020204030204"/>
              </a:rPr>
              <a:t>. </a:t>
            </a:r>
            <a:r>
              <a:rPr lang="en-US" sz="2400" err="1">
                <a:cs typeface="Calibri" panose="020F0502020204030204"/>
              </a:rPr>
              <a:t>Käsityö</a:t>
            </a:r>
            <a:r>
              <a:rPr lang="en-US" sz="2400">
                <a:cs typeface="Calibri" panose="020F0502020204030204"/>
              </a:rPr>
              <a:t> </a:t>
            </a:r>
            <a:r>
              <a:rPr lang="en-US" sz="2400" err="1">
                <a:cs typeface="Calibri" panose="020F0502020204030204"/>
              </a:rPr>
              <a:t>antaa</a:t>
            </a:r>
            <a:r>
              <a:rPr lang="en-US" sz="2400">
                <a:cs typeface="Calibri" panose="020F0502020204030204"/>
              </a:rPr>
              <a:t> </a:t>
            </a:r>
            <a:r>
              <a:rPr lang="en-US" sz="2400" err="1">
                <a:cs typeface="Calibri" panose="020F0502020204030204"/>
              </a:rPr>
              <a:t>vastapainoa</a:t>
            </a:r>
            <a:r>
              <a:rPr lang="en-US" sz="2400">
                <a:cs typeface="Calibri" panose="020F0502020204030204"/>
              </a:rPr>
              <a:t> </a:t>
            </a:r>
            <a:r>
              <a:rPr lang="en-US" sz="2400" err="1">
                <a:cs typeface="Calibri" panose="020F0502020204030204"/>
              </a:rPr>
              <a:t>teoreettiselle</a:t>
            </a:r>
            <a:r>
              <a:rPr lang="en-US" sz="2400">
                <a:cs typeface="Calibri" panose="020F0502020204030204"/>
              </a:rPr>
              <a:t> </a:t>
            </a:r>
            <a:r>
              <a:rPr lang="en-US" sz="2400" err="1">
                <a:cs typeface="Calibri" panose="020F0502020204030204"/>
              </a:rPr>
              <a:t>opiskelulle</a:t>
            </a:r>
            <a:r>
              <a:rPr lang="en-US" sz="2400">
                <a:cs typeface="Calibri" panose="020F0502020204030204"/>
              </a:rPr>
              <a:t>.</a:t>
            </a:r>
            <a:endParaRPr lang="en-US" sz="2400">
              <a:ea typeface="Calibri"/>
              <a:cs typeface="Calibri" panose="020F0502020204030204"/>
            </a:endParaRPr>
          </a:p>
          <a:p>
            <a:pPr marL="0" indent="0">
              <a:buNone/>
            </a:pPr>
            <a:endParaRPr lang="en-US" sz="2400">
              <a:cs typeface="Calibri" panose="020F0502020204030204"/>
            </a:endParaRPr>
          </a:p>
          <a:p>
            <a:pPr marL="0" indent="0">
              <a:buNone/>
            </a:pPr>
            <a:r>
              <a:rPr lang="en-US" sz="2400" err="1">
                <a:cs typeface="Calibri" panose="020F0502020204030204"/>
              </a:rPr>
              <a:t>Vuoden</a:t>
            </a:r>
            <a:r>
              <a:rPr lang="en-US" sz="2400">
                <a:cs typeface="Calibri" panose="020F0502020204030204"/>
              </a:rPr>
              <a:t> </a:t>
            </a:r>
            <a:r>
              <a:rPr lang="en-US" sz="2400" err="1">
                <a:cs typeface="Calibri" panose="020F0502020204030204"/>
              </a:rPr>
              <a:t>aikana</a:t>
            </a:r>
            <a:r>
              <a:rPr lang="en-US" sz="2400">
                <a:cs typeface="Calibri" panose="020F0502020204030204"/>
              </a:rPr>
              <a:t> </a:t>
            </a:r>
            <a:r>
              <a:rPr lang="en-US" sz="2400" err="1">
                <a:cs typeface="Calibri" panose="020F0502020204030204"/>
              </a:rPr>
              <a:t>voi</a:t>
            </a:r>
            <a:r>
              <a:rPr lang="en-US" sz="2400">
                <a:cs typeface="Calibri" panose="020F0502020204030204"/>
              </a:rPr>
              <a:t> </a:t>
            </a:r>
            <a:r>
              <a:rPr lang="en-US" sz="2400" err="1">
                <a:cs typeface="Calibri" panose="020F0502020204030204"/>
              </a:rPr>
              <a:t>valita</a:t>
            </a:r>
            <a:r>
              <a:rPr lang="en-US" sz="2400">
                <a:cs typeface="Calibri" panose="020F0502020204030204"/>
              </a:rPr>
              <a:t> </a:t>
            </a:r>
            <a:r>
              <a:rPr lang="en-US" sz="2400" err="1">
                <a:cs typeface="Calibri" panose="020F0502020204030204"/>
              </a:rPr>
              <a:t>toteutettavaksi</a:t>
            </a:r>
            <a:r>
              <a:rPr lang="en-US" sz="2400">
                <a:cs typeface="Calibri" panose="020F0502020204030204"/>
              </a:rPr>
              <a:t> </a:t>
            </a:r>
            <a:r>
              <a:rPr lang="en-US" sz="2400" err="1">
                <a:cs typeface="Calibri" panose="020F0502020204030204"/>
              </a:rPr>
              <a:t>vähintään</a:t>
            </a:r>
            <a:r>
              <a:rPr lang="en-US" sz="2400">
                <a:cs typeface="Calibri" panose="020F0502020204030204"/>
              </a:rPr>
              <a:t> </a:t>
            </a:r>
            <a:r>
              <a:rPr lang="en-US" sz="2400" err="1">
                <a:cs typeface="Calibri" panose="020F0502020204030204"/>
              </a:rPr>
              <a:t>kolme</a:t>
            </a:r>
            <a:r>
              <a:rPr lang="en-US" sz="2400">
                <a:cs typeface="Calibri" panose="020F0502020204030204"/>
              </a:rPr>
              <a:t> </a:t>
            </a:r>
            <a:r>
              <a:rPr lang="en-US" sz="2400" err="1">
                <a:cs typeface="Calibri" panose="020F0502020204030204"/>
              </a:rPr>
              <a:t>työtä</a:t>
            </a:r>
            <a:r>
              <a:rPr lang="en-US" sz="2400">
                <a:cs typeface="Calibri" panose="020F0502020204030204"/>
              </a:rPr>
              <a:t> </a:t>
            </a:r>
            <a:r>
              <a:rPr lang="en-US" sz="2400" err="1">
                <a:cs typeface="Calibri" panose="020F0502020204030204"/>
              </a:rPr>
              <a:t>eri</a:t>
            </a:r>
            <a:r>
              <a:rPr lang="en-US" sz="2400">
                <a:cs typeface="Calibri" panose="020F0502020204030204"/>
              </a:rPr>
              <a:t> </a:t>
            </a:r>
            <a:r>
              <a:rPr lang="en-US" sz="2400" err="1">
                <a:cs typeface="Calibri" panose="020F0502020204030204"/>
              </a:rPr>
              <a:t>aihepiireistä</a:t>
            </a:r>
            <a:r>
              <a:rPr lang="en-US" sz="2400">
                <a:cs typeface="Calibri" panose="020F0502020204030204"/>
              </a:rPr>
              <a:t> (</a:t>
            </a:r>
            <a:r>
              <a:rPr lang="en-US" sz="2400" err="1">
                <a:cs typeface="Calibri" panose="020F0502020204030204"/>
              </a:rPr>
              <a:t>esim</a:t>
            </a:r>
            <a:r>
              <a:rPr lang="en-US" sz="2400">
                <a:cs typeface="Calibri" panose="020F0502020204030204"/>
              </a:rPr>
              <a:t>. </a:t>
            </a:r>
            <a:r>
              <a:rPr lang="en-US" sz="2400" err="1">
                <a:cs typeface="Calibri" panose="020F0502020204030204"/>
              </a:rPr>
              <a:t>lankatekniikat</a:t>
            </a:r>
            <a:r>
              <a:rPr lang="en-US" sz="2400">
                <a:cs typeface="Calibri" panose="020F0502020204030204"/>
              </a:rPr>
              <a:t>, </a:t>
            </a:r>
            <a:r>
              <a:rPr lang="en-US" sz="2400" err="1">
                <a:cs typeface="Calibri" panose="020F0502020204030204"/>
              </a:rPr>
              <a:t>värjäys</a:t>
            </a:r>
            <a:r>
              <a:rPr lang="en-US" sz="2400">
                <a:cs typeface="Calibri" panose="020F0502020204030204"/>
              </a:rPr>
              <a:t>/</a:t>
            </a:r>
            <a:r>
              <a:rPr lang="en-US" sz="2400" err="1">
                <a:cs typeface="Calibri" panose="020F0502020204030204"/>
              </a:rPr>
              <a:t>painanta</a:t>
            </a:r>
            <a:r>
              <a:rPr lang="en-US" sz="2400">
                <a:cs typeface="Calibri" panose="020F0502020204030204"/>
              </a:rPr>
              <a:t>, </a:t>
            </a:r>
            <a:r>
              <a:rPr lang="en-US" sz="2400" err="1">
                <a:cs typeface="Calibri" panose="020F0502020204030204"/>
              </a:rPr>
              <a:t>kierrätys</a:t>
            </a:r>
            <a:r>
              <a:rPr lang="en-US" sz="2400">
                <a:cs typeface="Calibri" panose="020F0502020204030204"/>
              </a:rPr>
              <a:t>/</a:t>
            </a:r>
            <a:r>
              <a:rPr lang="en-US" sz="2400" err="1">
                <a:cs typeface="Calibri" panose="020F0502020204030204"/>
              </a:rPr>
              <a:t>tuunaus</a:t>
            </a:r>
            <a:r>
              <a:rPr lang="en-US" sz="2400">
                <a:cs typeface="Calibri" panose="020F0502020204030204"/>
              </a:rPr>
              <a:t>, </a:t>
            </a:r>
            <a:r>
              <a:rPr lang="en-US" sz="2400" err="1">
                <a:cs typeface="Calibri" panose="020F0502020204030204"/>
              </a:rPr>
              <a:t>julkinen</a:t>
            </a:r>
            <a:r>
              <a:rPr lang="en-US" sz="2400">
                <a:cs typeface="Calibri" panose="020F0502020204030204"/>
              </a:rPr>
              <a:t> </a:t>
            </a:r>
            <a:r>
              <a:rPr lang="en-US" sz="2400" err="1">
                <a:cs typeface="Calibri" panose="020F0502020204030204"/>
              </a:rPr>
              <a:t>taideteos</a:t>
            </a:r>
            <a:r>
              <a:rPr lang="en-US" sz="2400">
                <a:cs typeface="Calibri" panose="020F0502020204030204"/>
              </a:rPr>
              <a:t>, </a:t>
            </a:r>
            <a:r>
              <a:rPr lang="en-US" sz="2400" err="1">
                <a:cs typeface="Calibri" panose="020F0502020204030204"/>
              </a:rPr>
              <a:t>täydennystä</a:t>
            </a:r>
            <a:r>
              <a:rPr lang="en-US" sz="2400">
                <a:cs typeface="Calibri" panose="020F0502020204030204"/>
              </a:rPr>
              <a:t> </a:t>
            </a:r>
            <a:r>
              <a:rPr lang="en-US" sz="2400" err="1">
                <a:cs typeface="Calibri" panose="020F0502020204030204"/>
              </a:rPr>
              <a:t>vaatekaappiin</a:t>
            </a:r>
            <a:r>
              <a:rPr lang="en-US" sz="2400">
                <a:cs typeface="Calibri" panose="020F0502020204030204"/>
              </a:rPr>
              <a:t>)</a:t>
            </a:r>
            <a:endParaRPr lang="en-US" sz="2400">
              <a:ea typeface="Calibri"/>
              <a:cs typeface="Calibri" panose="020F0502020204030204"/>
            </a:endParaRPr>
          </a:p>
        </p:txBody>
      </p:sp>
      <p:sp>
        <p:nvSpPr>
          <p:cNvPr id="5" name="Tekstiruutu 4">
            <a:extLst>
              <a:ext uri="{FF2B5EF4-FFF2-40B4-BE49-F238E27FC236}">
                <a16:creationId xmlns:a16="http://schemas.microsoft.com/office/drawing/2014/main" id="{8ABF1297-FCA5-439F-BDFD-E7C176A58356}"/>
              </a:ext>
            </a:extLst>
          </p:cNvPr>
          <p:cNvSpPr txBox="1"/>
          <p:nvPr/>
        </p:nvSpPr>
        <p:spPr>
          <a:xfrm>
            <a:off x="9484207" y="6657945"/>
            <a:ext cx="2707793"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Tämä valokuva</a:t>
            </a:r>
            <a:r>
              <a:rPr lang="en-US" sz="700">
                <a:solidFill>
                  <a:srgbClr val="FFFFFF"/>
                </a:solidFill>
              </a:rPr>
              <a:t>, tekijä Tuntematon tekijä, käyttöoikeus: </a:t>
            </a:r>
            <a:r>
              <a:rPr lang="en-US" sz="700">
                <a:solidFill>
                  <a:srgbClr val="FFFFFF"/>
                </a:solidFill>
                <a:hlinkClick r:id="rId4">
                  <a:extLst>
                    <a:ext uri="{A12FA001-AC4F-418D-AE19-62706E023703}">
                      <ahyp:hlinkClr xmlns:ahyp="http://schemas.microsoft.com/office/drawing/2018/hyperlinkcolor" val="tx"/>
                    </a:ext>
                  </a:extLst>
                </a:hlinkClick>
              </a:rPr>
              <a:t>CC BY-SA-NC</a:t>
            </a:r>
            <a:r>
              <a:rPr lang="en-US" sz="700">
                <a:solidFill>
                  <a:srgbClr val="FFFFFF"/>
                </a:solidFill>
              </a:rPr>
              <a:t>.</a:t>
            </a:r>
          </a:p>
        </p:txBody>
      </p:sp>
    </p:spTree>
    <p:extLst>
      <p:ext uri="{BB962C8B-B14F-4D97-AF65-F5344CB8AC3E}">
        <p14:creationId xmlns:p14="http://schemas.microsoft.com/office/powerpoint/2010/main" val="1776545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19B8F148-15F3-4F41-8155-9DD5973E37EB}"/>
              </a:ext>
            </a:extLst>
          </p:cNvPr>
          <p:cNvPicPr>
            <a:picLocks noChangeAspect="1"/>
          </p:cNvPicPr>
          <p:nvPr/>
        </p:nvPicPr>
        <p:blipFill>
          <a:blip r:embed="rId2"/>
          <a:stretch>
            <a:fillRect/>
          </a:stretch>
        </p:blipFill>
        <p:spPr>
          <a:xfrm>
            <a:off x="-478630" y="-1909940"/>
            <a:ext cx="13161167" cy="8832053"/>
          </a:xfrm>
          <a:prstGeom prst="rect">
            <a:avLst/>
          </a:prstGeom>
        </p:spPr>
      </p:pic>
      <p:sp>
        <p:nvSpPr>
          <p:cNvPr id="2" name="Otsikko 1">
            <a:extLst>
              <a:ext uri="{FF2B5EF4-FFF2-40B4-BE49-F238E27FC236}">
                <a16:creationId xmlns:a16="http://schemas.microsoft.com/office/drawing/2014/main" id="{F9639C33-54BA-4B7B-B887-FAAFB75704C3}"/>
              </a:ext>
            </a:extLst>
          </p:cNvPr>
          <p:cNvSpPr>
            <a:spLocks noGrp="1"/>
          </p:cNvSpPr>
          <p:nvPr>
            <p:ph type="title"/>
          </p:nvPr>
        </p:nvSpPr>
        <p:spPr>
          <a:xfrm>
            <a:off x="667603" y="365125"/>
            <a:ext cx="10686197" cy="1336936"/>
          </a:xfrm>
        </p:spPr>
        <p:txBody>
          <a:bodyPr>
            <a:normAutofit fontScale="90000"/>
          </a:bodyPr>
          <a:lstStyle/>
          <a:p>
            <a:br>
              <a:rPr lang="fi-FI" b="1">
                <a:cs typeface="Calibri Light"/>
              </a:rPr>
            </a:br>
            <a:br>
              <a:rPr lang="fi-FI" b="1">
                <a:cs typeface="Calibri Light"/>
              </a:rPr>
            </a:br>
            <a:r>
              <a:rPr lang="fi-FI" b="1" err="1">
                <a:solidFill>
                  <a:schemeClr val="bg1"/>
                </a:solidFill>
                <a:cs typeface="Calibri Light"/>
              </a:rPr>
              <a:t>ttLI</a:t>
            </a:r>
            <a:r>
              <a:rPr lang="fi-FI" b="1">
                <a:solidFill>
                  <a:schemeClr val="bg1"/>
                </a:solidFill>
                <a:cs typeface="Calibri Light"/>
              </a:rPr>
              <a:t>-liikunta</a:t>
            </a:r>
            <a:endParaRPr lang="fi-FI" b="1">
              <a:solidFill>
                <a:schemeClr val="bg1"/>
              </a:solidFill>
            </a:endParaRPr>
          </a:p>
        </p:txBody>
      </p:sp>
      <p:sp>
        <p:nvSpPr>
          <p:cNvPr id="3" name="Sisällön paikkamerkki 2">
            <a:extLst>
              <a:ext uri="{FF2B5EF4-FFF2-40B4-BE49-F238E27FC236}">
                <a16:creationId xmlns:a16="http://schemas.microsoft.com/office/drawing/2014/main" id="{88D5B915-D210-4FBF-AA91-57B00B7F67B1}"/>
              </a:ext>
            </a:extLst>
          </p:cNvPr>
          <p:cNvSpPr>
            <a:spLocks noGrp="1"/>
          </p:cNvSpPr>
          <p:nvPr>
            <p:ph idx="1"/>
          </p:nvPr>
        </p:nvSpPr>
        <p:spPr>
          <a:xfrm>
            <a:off x="969169" y="2754312"/>
            <a:ext cx="10515600" cy="4351338"/>
          </a:xfrm>
        </p:spPr>
        <p:txBody>
          <a:bodyPr vert="horz" lIns="91440" tIns="45720" rIns="91440" bIns="45720" rtlCol="0" anchor="t">
            <a:normAutofit/>
          </a:bodyPr>
          <a:lstStyle/>
          <a:p>
            <a:pPr marL="0" indent="0">
              <a:buNone/>
            </a:pPr>
            <a:r>
              <a:rPr lang="fi-FI" sz="3200" b="1">
                <a:solidFill>
                  <a:schemeClr val="bg1"/>
                </a:solidFill>
                <a:ea typeface="+mn-lt"/>
                <a:cs typeface="+mn-lt"/>
              </a:rPr>
              <a:t>Pelataan, liikutaan ja kokeillaan uusia lajeja </a:t>
            </a:r>
            <a:endParaRPr lang="fi-FI" sz="3200" b="1">
              <a:solidFill>
                <a:schemeClr val="bg1"/>
              </a:solidFill>
              <a:cs typeface="Calibri"/>
            </a:endParaRPr>
          </a:p>
          <a:p>
            <a:r>
              <a:rPr lang="fi-FI">
                <a:solidFill>
                  <a:schemeClr val="bg1"/>
                </a:solidFill>
                <a:ea typeface="+mn-lt"/>
                <a:cs typeface="+mn-lt"/>
              </a:rPr>
              <a:t>Näillä tunneilla kuntoillaan, pelataan paljon eri pelejä ja kokeillaan uusia, harvinaisempiakin urheilulajeja. Jos tykkäät liikkua ja pelata, tämän on sinun kurssisi! </a:t>
            </a:r>
          </a:p>
          <a:p>
            <a:r>
              <a:rPr lang="fi-FI">
                <a:solidFill>
                  <a:schemeClr val="bg1"/>
                </a:solidFill>
                <a:ea typeface="+mn-lt"/>
                <a:cs typeface="+mn-lt"/>
              </a:rPr>
              <a:t> Oppilaat osallistuvat toiminnan suunnitteluun. Opetuksessa hyödynnetään koulun omia liikuntatiloja, lähiympäristöä sekä mahdollisuuksien mukaan tutustutaan kaupungin tarjoamiin liikuntapaikkoihin. Kurssin yhtenä tarkoituksena on löytää jokaiselle mieluinen ja sopiva tapa liikkua ja harrastaa liikuntaa läpi elämän.</a:t>
            </a:r>
            <a:endParaRPr lang="fi-FI">
              <a:solidFill>
                <a:schemeClr val="bg1"/>
              </a:solidFill>
              <a:cs typeface="Calibri"/>
            </a:endParaRPr>
          </a:p>
        </p:txBody>
      </p:sp>
    </p:spTree>
    <p:extLst>
      <p:ext uri="{BB962C8B-B14F-4D97-AF65-F5344CB8AC3E}">
        <p14:creationId xmlns:p14="http://schemas.microsoft.com/office/powerpoint/2010/main" val="39330647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6C85261-BDD1-4D2B-A53C-D9B42F03DB90}"/>
              </a:ext>
            </a:extLst>
          </p:cNvPr>
          <p:cNvSpPr>
            <a:spLocks noGrp="1"/>
          </p:cNvSpPr>
          <p:nvPr>
            <p:ph type="title"/>
          </p:nvPr>
        </p:nvSpPr>
        <p:spPr/>
        <p:txBody>
          <a:bodyPr/>
          <a:lstStyle/>
          <a:p>
            <a:r>
              <a:rPr lang="fi-FI" err="1">
                <a:cs typeface="Calibri Light"/>
              </a:rPr>
              <a:t>ttLIpa</a:t>
            </a:r>
            <a:r>
              <a:rPr lang="fi-FI">
                <a:cs typeface="Calibri Light"/>
              </a:rPr>
              <a:t>-liikuntapainotteinen</a:t>
            </a:r>
            <a:endParaRPr lang="fi-FI"/>
          </a:p>
        </p:txBody>
      </p:sp>
      <p:sp>
        <p:nvSpPr>
          <p:cNvPr id="3" name="Sisällön paikkamerkki 2">
            <a:extLst>
              <a:ext uri="{FF2B5EF4-FFF2-40B4-BE49-F238E27FC236}">
                <a16:creationId xmlns:a16="http://schemas.microsoft.com/office/drawing/2014/main" id="{0ECD5C3E-9640-43CA-85C1-3654FBD4C887}"/>
              </a:ext>
            </a:extLst>
          </p:cNvPr>
          <p:cNvSpPr>
            <a:spLocks noGrp="1"/>
          </p:cNvSpPr>
          <p:nvPr>
            <p:ph idx="1"/>
          </p:nvPr>
        </p:nvSpPr>
        <p:spPr/>
        <p:txBody>
          <a:bodyPr vert="horz" lIns="91440" tIns="45720" rIns="91440" bIns="45720" rtlCol="0" anchor="t">
            <a:normAutofit/>
          </a:bodyPr>
          <a:lstStyle/>
          <a:p>
            <a:r>
              <a:rPr lang="fi-FI">
                <a:ea typeface="+mn-lt"/>
                <a:cs typeface="+mn-lt"/>
              </a:rPr>
              <a:t>Liikuntaluokan oman ohjelman mukaan</a:t>
            </a:r>
            <a:endParaRPr lang="fi-FI"/>
          </a:p>
        </p:txBody>
      </p:sp>
    </p:spTree>
    <p:extLst>
      <p:ext uri="{BB962C8B-B14F-4D97-AF65-F5344CB8AC3E}">
        <p14:creationId xmlns:p14="http://schemas.microsoft.com/office/powerpoint/2010/main" val="3792436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B7C1E0F-6678-48B7-AE53-1854D456AE37}"/>
              </a:ext>
            </a:extLst>
          </p:cNvPr>
          <p:cNvSpPr>
            <a:spLocks noGrp="1"/>
          </p:cNvSpPr>
          <p:nvPr>
            <p:ph type="title"/>
          </p:nvPr>
        </p:nvSpPr>
        <p:spPr/>
        <p:txBody>
          <a:bodyPr/>
          <a:lstStyle/>
          <a:p>
            <a:r>
              <a:rPr lang="fi-FI" err="1">
                <a:cs typeface="Calibri Light"/>
              </a:rPr>
              <a:t>ttMU</a:t>
            </a:r>
            <a:r>
              <a:rPr lang="fi-FI">
                <a:cs typeface="Calibri Light"/>
              </a:rPr>
              <a:t> -musiikki</a:t>
            </a:r>
            <a:endParaRPr lang="fi-FI"/>
          </a:p>
        </p:txBody>
      </p:sp>
      <p:sp>
        <p:nvSpPr>
          <p:cNvPr id="3" name="Sisällön paikkamerkki 2">
            <a:extLst>
              <a:ext uri="{FF2B5EF4-FFF2-40B4-BE49-F238E27FC236}">
                <a16:creationId xmlns:a16="http://schemas.microsoft.com/office/drawing/2014/main" id="{65EF55B3-A900-4A5F-885C-CCA7CD7BD95E}"/>
              </a:ext>
            </a:extLst>
          </p:cNvPr>
          <p:cNvSpPr>
            <a:spLocks noGrp="1"/>
          </p:cNvSpPr>
          <p:nvPr>
            <p:ph idx="1"/>
          </p:nvPr>
        </p:nvSpPr>
        <p:spPr/>
        <p:txBody>
          <a:bodyPr/>
          <a:lstStyle/>
          <a:p>
            <a:r>
              <a:rPr lang="fi-FI"/>
              <a:t>”Musiikki kuuluu kaikille”</a:t>
            </a:r>
          </a:p>
          <a:p>
            <a:r>
              <a:rPr lang="fi-FI"/>
              <a:t>Soitamme, laulamme ja kuuntelemme monipuolista ohjelmistoa.</a:t>
            </a:r>
          </a:p>
          <a:p>
            <a:r>
              <a:rPr lang="fi-FI"/>
              <a:t>Tutustumme suomalaisen populaarimusiikin vaiheisiin sekä näyttämömusiikin eri muotoihin.</a:t>
            </a:r>
          </a:p>
          <a:p>
            <a:r>
              <a:rPr lang="fi-FI"/>
              <a:t>Opettelemme soittamaan bändisoittimia.</a:t>
            </a:r>
          </a:p>
          <a:p>
            <a:r>
              <a:rPr lang="fi-FI"/>
              <a:t>Pyrimme musisoimaan paljon.</a:t>
            </a:r>
          </a:p>
          <a:p>
            <a:endParaRPr lang="fi-FI"/>
          </a:p>
          <a:p>
            <a:endParaRPr lang="fi-FI"/>
          </a:p>
          <a:p>
            <a:endParaRPr lang="fi-FI"/>
          </a:p>
        </p:txBody>
      </p:sp>
    </p:spTree>
    <p:extLst>
      <p:ext uri="{BB962C8B-B14F-4D97-AF65-F5344CB8AC3E}">
        <p14:creationId xmlns:p14="http://schemas.microsoft.com/office/powerpoint/2010/main" val="1009189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C2F19A6-7539-4086-B702-E550661E4A31}"/>
              </a:ext>
            </a:extLst>
          </p:cNvPr>
          <p:cNvSpPr>
            <a:spLocks noGrp="1"/>
          </p:cNvSpPr>
          <p:nvPr>
            <p:ph type="title"/>
          </p:nvPr>
        </p:nvSpPr>
        <p:spPr/>
        <p:txBody>
          <a:bodyPr/>
          <a:lstStyle/>
          <a:p>
            <a:r>
              <a:rPr lang="fi-FI">
                <a:cs typeface="Calibri Light"/>
              </a:rPr>
              <a:t>VV-valinnaiset</a:t>
            </a:r>
            <a:endParaRPr lang="fi-FI"/>
          </a:p>
        </p:txBody>
      </p:sp>
      <p:sp>
        <p:nvSpPr>
          <p:cNvPr id="3" name="Sisällön paikkamerkki 2">
            <a:extLst>
              <a:ext uri="{FF2B5EF4-FFF2-40B4-BE49-F238E27FC236}">
                <a16:creationId xmlns:a16="http://schemas.microsoft.com/office/drawing/2014/main" id="{7E1D02B8-087C-4F7B-9B46-44F8DF610F48}"/>
              </a:ext>
            </a:extLst>
          </p:cNvPr>
          <p:cNvSpPr>
            <a:spLocks noGrp="1"/>
          </p:cNvSpPr>
          <p:nvPr>
            <p:ph idx="1"/>
          </p:nvPr>
        </p:nvSpPr>
        <p:spPr/>
        <p:txBody>
          <a:bodyPr vert="horz" lIns="91440" tIns="45720" rIns="91440" bIns="45720" rtlCol="0" anchor="t">
            <a:normAutofit/>
          </a:bodyPr>
          <a:lstStyle/>
          <a:p>
            <a:r>
              <a:rPr lang="fi-FI" sz="1400" dirty="0">
                <a:cs typeface="Calibri"/>
              </a:rPr>
              <a:t>Valitaan yksi ja varalle yksi. Opiskellaan 2 tuntia viikossa koko vuoden. Numeroarviointi.</a:t>
            </a:r>
          </a:p>
          <a:p>
            <a:r>
              <a:rPr lang="fi-FI" sz="1400" dirty="0">
                <a:cs typeface="Calibri"/>
              </a:rPr>
              <a:t>Englanti A2 (A-saksan lukijoiden englanti)</a:t>
            </a:r>
            <a:endParaRPr lang="fi-FI" dirty="0"/>
          </a:p>
          <a:p>
            <a:r>
              <a:rPr lang="fi-FI" sz="1400" dirty="0">
                <a:cs typeface="Calibri"/>
              </a:rPr>
              <a:t>Espanja</a:t>
            </a:r>
          </a:p>
          <a:p>
            <a:r>
              <a:rPr lang="fi-FI" sz="1400" dirty="0">
                <a:cs typeface="Calibri"/>
              </a:rPr>
              <a:t>Saksa</a:t>
            </a:r>
          </a:p>
          <a:p>
            <a:r>
              <a:rPr lang="fi-FI" sz="1400" dirty="0">
                <a:cs typeface="Calibri"/>
              </a:rPr>
              <a:t>Venäjä</a:t>
            </a:r>
          </a:p>
          <a:p>
            <a:r>
              <a:rPr lang="fi-FI" sz="1400" dirty="0">
                <a:cs typeface="Calibri"/>
              </a:rPr>
              <a:t>Ilmaisutaito</a:t>
            </a:r>
          </a:p>
          <a:p>
            <a:r>
              <a:rPr lang="fi-FI" sz="1400" dirty="0">
                <a:cs typeface="Calibri"/>
              </a:rPr>
              <a:t>Kotitalous: Ruokaseikkailu pohjoismaihin</a:t>
            </a:r>
          </a:p>
          <a:p>
            <a:r>
              <a:rPr lang="fi-FI" sz="1400" dirty="0">
                <a:cs typeface="Calibri"/>
              </a:rPr>
              <a:t>Kuvataide: Mediapainotteinen</a:t>
            </a:r>
          </a:p>
          <a:p>
            <a:r>
              <a:rPr lang="fi-FI" sz="1400" dirty="0">
                <a:cs typeface="Calibri"/>
              </a:rPr>
              <a:t>Käsityö tekninen</a:t>
            </a:r>
          </a:p>
          <a:p>
            <a:r>
              <a:rPr lang="fi-FI" sz="1400" dirty="0">
                <a:cs typeface="Calibri"/>
              </a:rPr>
              <a:t>Käsityö tekstiili</a:t>
            </a:r>
          </a:p>
          <a:p>
            <a:r>
              <a:rPr lang="fi-FI" sz="1400" dirty="0">
                <a:cs typeface="Calibri"/>
              </a:rPr>
              <a:t>Liikunta</a:t>
            </a:r>
          </a:p>
          <a:p>
            <a:r>
              <a:rPr lang="fi-FI" sz="1400" dirty="0">
                <a:cs typeface="Calibri"/>
              </a:rPr>
              <a:t>Musiikki Bändisoitto</a:t>
            </a:r>
          </a:p>
          <a:p>
            <a:r>
              <a:rPr lang="fi-FI" sz="1400" dirty="0">
                <a:cs typeface="Calibri"/>
              </a:rPr>
              <a:t>Sanataide</a:t>
            </a:r>
          </a:p>
          <a:p>
            <a:pPr marL="0" indent="0">
              <a:buNone/>
            </a:pPr>
            <a:endParaRPr lang="fi-FI" sz="1400">
              <a:cs typeface="Calibri"/>
            </a:endParaRPr>
          </a:p>
        </p:txBody>
      </p:sp>
    </p:spTree>
    <p:extLst>
      <p:ext uri="{BB962C8B-B14F-4D97-AF65-F5344CB8AC3E}">
        <p14:creationId xmlns:p14="http://schemas.microsoft.com/office/powerpoint/2010/main" val="1819027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11" name="Freeform 7">
            <a:extLst>
              <a:ext uri="{FF2B5EF4-FFF2-40B4-BE49-F238E27FC236}">
                <a16:creationId xmlns:a16="http://schemas.microsoft.com/office/drawing/2014/main" id="{0A01F2A2-AEDD-47DC-AFB5-B97CEB9A53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Otsikko 1">
            <a:extLst>
              <a:ext uri="{FF2B5EF4-FFF2-40B4-BE49-F238E27FC236}">
                <a16:creationId xmlns:a16="http://schemas.microsoft.com/office/drawing/2014/main" id="{F86CABE7-31DD-4517-B98A-2E19D80A9D60}"/>
              </a:ext>
            </a:extLst>
          </p:cNvPr>
          <p:cNvSpPr>
            <a:spLocks noGrp="1"/>
          </p:cNvSpPr>
          <p:nvPr>
            <p:ph type="title"/>
          </p:nvPr>
        </p:nvSpPr>
        <p:spPr>
          <a:xfrm>
            <a:off x="648930" y="629267"/>
            <a:ext cx="9252154" cy="1016654"/>
          </a:xfrm>
        </p:spPr>
        <p:txBody>
          <a:bodyPr>
            <a:normAutofit/>
          </a:bodyPr>
          <a:lstStyle/>
          <a:p>
            <a:r>
              <a:rPr lang="fi-FI" dirty="0">
                <a:cs typeface="Calibri Light"/>
              </a:rPr>
              <a:t> vENA2 Englanti</a:t>
            </a:r>
            <a:endParaRPr lang="fi-FI" dirty="0"/>
          </a:p>
        </p:txBody>
      </p:sp>
      <p:sp>
        <p:nvSpPr>
          <p:cNvPr id="18" name="Rectangle 17">
            <a:extLst>
              <a:ext uri="{FF2B5EF4-FFF2-40B4-BE49-F238E27FC236}">
                <a16:creationId xmlns:a16="http://schemas.microsoft.com/office/drawing/2014/main" id="{DB5AF5F3-AD0A-4EFA-854A-47C780F262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5">
            <a:extLst>
              <a:ext uri="{FF2B5EF4-FFF2-40B4-BE49-F238E27FC236}">
                <a16:creationId xmlns:a16="http://schemas.microsoft.com/office/drawing/2014/main" id="{1E3D6D6C-E192-4135-B1DB-17C71EEBC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sp>
      <p:sp>
        <p:nvSpPr>
          <p:cNvPr id="13" name="Content Placeholder 12">
            <a:extLst>
              <a:ext uri="{FF2B5EF4-FFF2-40B4-BE49-F238E27FC236}">
                <a16:creationId xmlns:a16="http://schemas.microsoft.com/office/drawing/2014/main" id="{EB701721-6613-481D-965A-1E4C6D9D60F9}"/>
              </a:ext>
            </a:extLst>
          </p:cNvPr>
          <p:cNvSpPr>
            <a:spLocks noGrp="1"/>
          </p:cNvSpPr>
          <p:nvPr>
            <p:ph idx="1"/>
          </p:nvPr>
        </p:nvSpPr>
        <p:spPr>
          <a:xfrm>
            <a:off x="648931" y="2548281"/>
            <a:ext cx="5122606" cy="3658689"/>
          </a:xfrm>
        </p:spPr>
        <p:txBody>
          <a:bodyPr vert="horz" lIns="91440" tIns="45720" rIns="91440" bIns="45720" rtlCol="0" anchor="t">
            <a:normAutofit/>
          </a:bodyPr>
          <a:lstStyle/>
          <a:p>
            <a:endParaRPr lang="en-US">
              <a:solidFill>
                <a:schemeClr val="bg1"/>
              </a:solidFill>
            </a:endParaRPr>
          </a:p>
          <a:p>
            <a:r>
              <a:rPr lang="en-US">
                <a:solidFill>
                  <a:schemeClr val="bg1"/>
                </a:solidFill>
              </a:rPr>
              <a:t>A-</a:t>
            </a:r>
            <a:r>
              <a:rPr lang="en-US" err="1">
                <a:solidFill>
                  <a:schemeClr val="bg1"/>
                </a:solidFill>
              </a:rPr>
              <a:t>saksan</a:t>
            </a:r>
            <a:r>
              <a:rPr lang="en-US">
                <a:solidFill>
                  <a:schemeClr val="bg1"/>
                </a:solidFill>
              </a:rPr>
              <a:t> </a:t>
            </a:r>
            <a:r>
              <a:rPr lang="en-US" err="1">
                <a:solidFill>
                  <a:schemeClr val="bg1"/>
                </a:solidFill>
              </a:rPr>
              <a:t>lukijoiden</a:t>
            </a:r>
            <a:r>
              <a:rPr lang="en-US">
                <a:solidFill>
                  <a:schemeClr val="bg1"/>
                </a:solidFill>
              </a:rPr>
              <a:t> </a:t>
            </a:r>
            <a:r>
              <a:rPr lang="en-US" err="1">
                <a:solidFill>
                  <a:schemeClr val="bg1"/>
                </a:solidFill>
              </a:rPr>
              <a:t>englanti</a:t>
            </a:r>
            <a:r>
              <a:rPr lang="en-US">
                <a:solidFill>
                  <a:schemeClr val="bg1"/>
                </a:solidFill>
              </a:rPr>
              <a:t>.</a:t>
            </a:r>
          </a:p>
          <a:p>
            <a:r>
              <a:rPr lang="en-US">
                <a:solidFill>
                  <a:schemeClr val="bg1"/>
                </a:solidFill>
              </a:rPr>
              <a:t>English is spoken all over the world.</a:t>
            </a:r>
          </a:p>
        </p:txBody>
      </p:sp>
      <p:pic>
        <p:nvPicPr>
          <p:cNvPr id="4" name="Kuva 7" descr="Kuva, joka sisältää kohteen teksti, ulko, bussi, taivas&#10;&#10;Kuvaus luotu automaattisesti">
            <a:extLst>
              <a:ext uri="{FF2B5EF4-FFF2-40B4-BE49-F238E27FC236}">
                <a16:creationId xmlns:a16="http://schemas.microsoft.com/office/drawing/2014/main" id="{DCEEEDE0-7461-484B-9C47-353426A8CB73}"/>
              </a:ext>
            </a:extLst>
          </p:cNvPr>
          <p:cNvPicPr>
            <a:picLocks noChangeAspect="1"/>
          </p:cNvPicPr>
          <p:nvPr/>
        </p:nvPicPr>
        <p:blipFill>
          <a:blip r:embed="rId3"/>
          <a:stretch>
            <a:fillRect/>
          </a:stretch>
        </p:blipFill>
        <p:spPr>
          <a:xfrm>
            <a:off x="6091916" y="2573439"/>
            <a:ext cx="5451627" cy="3611702"/>
          </a:xfrm>
          <a:prstGeom prst="rect">
            <a:avLst/>
          </a:prstGeom>
          <a:effectLst/>
        </p:spPr>
      </p:pic>
    </p:spTree>
    <p:extLst>
      <p:ext uri="{BB962C8B-B14F-4D97-AF65-F5344CB8AC3E}">
        <p14:creationId xmlns:p14="http://schemas.microsoft.com/office/powerpoint/2010/main" val="12506900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38E9C3D-CB81-D8DD-0CEA-42EAC4F64DEB}"/>
              </a:ext>
            </a:extLst>
          </p:cNvPr>
          <p:cNvSpPr>
            <a:spLocks noGrp="1"/>
          </p:cNvSpPr>
          <p:nvPr>
            <p:ph type="title"/>
          </p:nvPr>
        </p:nvSpPr>
        <p:spPr/>
        <p:txBody>
          <a:bodyPr/>
          <a:lstStyle/>
          <a:p>
            <a:r>
              <a:rPr lang="fi-FI" dirty="0">
                <a:cs typeface="Calibri Light"/>
              </a:rPr>
              <a:t>vESB2  Espanjan kieli</a:t>
            </a:r>
            <a:endParaRPr lang="fi-FI" dirty="0"/>
          </a:p>
        </p:txBody>
      </p:sp>
      <p:sp>
        <p:nvSpPr>
          <p:cNvPr id="3" name="Tekstin paikkamerkki 2">
            <a:extLst>
              <a:ext uri="{FF2B5EF4-FFF2-40B4-BE49-F238E27FC236}">
                <a16:creationId xmlns:a16="http://schemas.microsoft.com/office/drawing/2014/main" id="{3D439C57-F2EF-FCD4-C01E-4AC9B7DDF84B}"/>
              </a:ext>
            </a:extLst>
          </p:cNvPr>
          <p:cNvSpPr>
            <a:spLocks noGrp="1"/>
          </p:cNvSpPr>
          <p:nvPr>
            <p:ph type="body" idx="1"/>
          </p:nvPr>
        </p:nvSpPr>
        <p:spPr/>
        <p:txBody>
          <a:bodyPr/>
          <a:lstStyle/>
          <a:p>
            <a:r>
              <a:rPr lang="fi-FI" dirty="0" err="1">
                <a:cs typeface="Calibri"/>
              </a:rPr>
              <a:t>Hola</a:t>
            </a:r>
            <a:r>
              <a:rPr lang="fi-FI" dirty="0">
                <a:cs typeface="Calibri"/>
              </a:rPr>
              <a:t> </a:t>
            </a:r>
            <a:r>
              <a:rPr lang="fi-FI" dirty="0" err="1">
                <a:cs typeface="Calibri"/>
              </a:rPr>
              <a:t>amigos</a:t>
            </a:r>
            <a:r>
              <a:rPr lang="fi-FI" dirty="0">
                <a:cs typeface="Calibri"/>
              </a:rPr>
              <a:t>!</a:t>
            </a:r>
            <a:endParaRPr lang="fi-FI" dirty="0"/>
          </a:p>
        </p:txBody>
      </p:sp>
      <p:sp>
        <p:nvSpPr>
          <p:cNvPr id="4" name="Sisällön paikkamerkki 3">
            <a:extLst>
              <a:ext uri="{FF2B5EF4-FFF2-40B4-BE49-F238E27FC236}">
                <a16:creationId xmlns:a16="http://schemas.microsoft.com/office/drawing/2014/main" id="{8D0F042D-7E7B-6688-130E-08DC6DE00181}"/>
              </a:ext>
            </a:extLst>
          </p:cNvPr>
          <p:cNvSpPr>
            <a:spLocks noGrp="1"/>
          </p:cNvSpPr>
          <p:nvPr>
            <p:ph sz="half" idx="2"/>
          </p:nvPr>
        </p:nvSpPr>
        <p:spPr/>
        <p:txBody>
          <a:bodyPr vert="horz" lIns="91440" tIns="45720" rIns="91440" bIns="45720" rtlCol="0" anchor="t">
            <a:normAutofit/>
          </a:bodyPr>
          <a:lstStyle/>
          <a:p>
            <a:r>
              <a:rPr lang="fi-FI" dirty="0">
                <a:cs typeface="Calibri"/>
              </a:rPr>
              <a:t>Espanja on maailman puhutuimpien kielten joukossa. Espanjaa puhutaan mm. Espanjassa, latinalaisessa </a:t>
            </a:r>
            <a:r>
              <a:rPr lang="fi-FI" dirty="0" err="1">
                <a:cs typeface="Calibri"/>
              </a:rPr>
              <a:t>amerikassa</a:t>
            </a:r>
            <a:r>
              <a:rPr lang="fi-FI" dirty="0">
                <a:cs typeface="Calibri"/>
              </a:rPr>
              <a:t> sekä </a:t>
            </a:r>
            <a:r>
              <a:rPr lang="fi-FI" dirty="0" err="1">
                <a:cs typeface="Calibri"/>
              </a:rPr>
              <a:t>pohjois-amerikassa</a:t>
            </a:r>
            <a:r>
              <a:rPr lang="fi-FI" dirty="0">
                <a:cs typeface="Calibri"/>
              </a:rPr>
              <a:t>.</a:t>
            </a:r>
          </a:p>
          <a:p>
            <a:r>
              <a:rPr lang="fi-FI" dirty="0">
                <a:cs typeface="Calibri"/>
              </a:rPr>
              <a:t>Lämpöä, ranta-elämää ja palmujen huojuntaa.</a:t>
            </a:r>
          </a:p>
          <a:p>
            <a:endParaRPr lang="fi-FI">
              <a:cs typeface="Calibri"/>
            </a:endParaRPr>
          </a:p>
        </p:txBody>
      </p:sp>
      <p:sp>
        <p:nvSpPr>
          <p:cNvPr id="5" name="Tekstin paikkamerkki 4">
            <a:extLst>
              <a:ext uri="{FF2B5EF4-FFF2-40B4-BE49-F238E27FC236}">
                <a16:creationId xmlns:a16="http://schemas.microsoft.com/office/drawing/2014/main" id="{B5607A6E-98E0-0D46-CABD-191E4C55FFFF}"/>
              </a:ext>
            </a:extLst>
          </p:cNvPr>
          <p:cNvSpPr>
            <a:spLocks noGrp="1"/>
          </p:cNvSpPr>
          <p:nvPr>
            <p:ph type="body" sz="quarter" idx="3"/>
          </p:nvPr>
        </p:nvSpPr>
        <p:spPr/>
        <p:txBody>
          <a:bodyPr/>
          <a:lstStyle/>
          <a:p>
            <a:r>
              <a:rPr lang="fi-FI" dirty="0">
                <a:cs typeface="Calibri"/>
              </a:rPr>
              <a:t>La </a:t>
            </a:r>
            <a:r>
              <a:rPr lang="fi-FI" dirty="0" err="1">
                <a:cs typeface="Calibri"/>
              </a:rPr>
              <a:t>plaza</a:t>
            </a:r>
            <a:r>
              <a:rPr lang="fi-FI" dirty="0">
                <a:cs typeface="Calibri"/>
              </a:rPr>
              <a:t> del pueblo</a:t>
            </a:r>
          </a:p>
        </p:txBody>
      </p:sp>
      <p:pic>
        <p:nvPicPr>
          <p:cNvPr id="7" name="Kuva 7" descr="Kuva, joka sisältää kohteen tie, piha-, kansa, henkilö&#10;&#10;Kuvaus luotu automaattisesti">
            <a:extLst>
              <a:ext uri="{FF2B5EF4-FFF2-40B4-BE49-F238E27FC236}">
                <a16:creationId xmlns:a16="http://schemas.microsoft.com/office/drawing/2014/main" id="{ABCC99EF-1707-DC4F-CDB9-0359B6407309}"/>
              </a:ext>
            </a:extLst>
          </p:cNvPr>
          <p:cNvPicPr>
            <a:picLocks noGrp="1" noChangeAspect="1"/>
          </p:cNvPicPr>
          <p:nvPr>
            <p:ph sz="quarter" idx="4"/>
          </p:nvPr>
        </p:nvPicPr>
        <p:blipFill>
          <a:blip r:embed="rId2"/>
          <a:stretch>
            <a:fillRect/>
          </a:stretch>
        </p:blipFill>
        <p:spPr>
          <a:xfrm>
            <a:off x="6172200" y="2888525"/>
            <a:ext cx="5183188" cy="2917688"/>
          </a:xfrm>
        </p:spPr>
      </p:pic>
    </p:spTree>
    <p:extLst>
      <p:ext uri="{BB962C8B-B14F-4D97-AF65-F5344CB8AC3E}">
        <p14:creationId xmlns:p14="http://schemas.microsoft.com/office/powerpoint/2010/main" val="31966585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t="-3000" b="-3000"/>
          </a:stretch>
        </a:blip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EFA2712-2A06-4F6F-80A1-C1938E7BA932}"/>
              </a:ext>
            </a:extLst>
          </p:cNvPr>
          <p:cNvSpPr>
            <a:spLocks noGrp="1"/>
          </p:cNvSpPr>
          <p:nvPr>
            <p:ph type="title"/>
          </p:nvPr>
        </p:nvSpPr>
        <p:spPr/>
        <p:txBody>
          <a:bodyPr/>
          <a:lstStyle/>
          <a:p>
            <a:r>
              <a:rPr lang="fi-FI">
                <a:solidFill>
                  <a:schemeClr val="bg1"/>
                </a:solidFill>
                <a:latin typeface="Britannic Bold"/>
                <a:cs typeface="Calibri Light"/>
              </a:rPr>
              <a:t>vSAB2  Saksan kieli</a:t>
            </a:r>
            <a:endParaRPr lang="fi-FI">
              <a:solidFill>
                <a:schemeClr val="bg1"/>
              </a:solidFill>
              <a:latin typeface="Britannic Bold"/>
            </a:endParaRPr>
          </a:p>
        </p:txBody>
      </p:sp>
      <p:sp>
        <p:nvSpPr>
          <p:cNvPr id="3" name="Sisällön paikkamerkki 2">
            <a:extLst>
              <a:ext uri="{FF2B5EF4-FFF2-40B4-BE49-F238E27FC236}">
                <a16:creationId xmlns:a16="http://schemas.microsoft.com/office/drawing/2014/main" id="{5772A226-3EBB-4A4F-BACD-D88D6A117456}"/>
              </a:ext>
            </a:extLst>
          </p:cNvPr>
          <p:cNvSpPr>
            <a:spLocks noGrp="1"/>
          </p:cNvSpPr>
          <p:nvPr>
            <p:ph idx="1"/>
          </p:nvPr>
        </p:nvSpPr>
        <p:spPr/>
        <p:txBody>
          <a:bodyPr vert="horz" lIns="91440" tIns="45720" rIns="91440" bIns="45720" rtlCol="0" anchor="t">
            <a:normAutofit fontScale="85000" lnSpcReduction="10000"/>
          </a:bodyPr>
          <a:lstStyle/>
          <a:p>
            <a:pPr marL="0" indent="0">
              <a:buNone/>
            </a:pPr>
            <a:endParaRPr lang="fi-FI">
              <a:solidFill>
                <a:schemeClr val="accent6">
                  <a:lumMod val="75000"/>
                </a:schemeClr>
              </a:solidFill>
              <a:latin typeface="Britannic Bold"/>
              <a:cs typeface="Calibri" panose="020F0502020204030204"/>
            </a:endParaRPr>
          </a:p>
          <a:p>
            <a:pPr marL="0" indent="0">
              <a:buNone/>
            </a:pPr>
            <a:r>
              <a:rPr lang="fi-FI" err="1">
                <a:solidFill>
                  <a:schemeClr val="bg1"/>
                </a:solidFill>
                <a:latin typeface="Britannic Bold"/>
                <a:ea typeface="+mn-lt"/>
                <a:cs typeface="+mn-lt"/>
              </a:rPr>
              <a:t>Hallo</a:t>
            </a:r>
            <a:r>
              <a:rPr lang="fi-FI">
                <a:solidFill>
                  <a:schemeClr val="bg1"/>
                </a:solidFill>
                <a:latin typeface="Britannic Bold"/>
                <a:ea typeface="+mn-lt"/>
                <a:cs typeface="+mn-lt"/>
              </a:rPr>
              <a:t>! </a:t>
            </a:r>
            <a:r>
              <a:rPr lang="fi-FI" err="1">
                <a:solidFill>
                  <a:schemeClr val="bg1"/>
                </a:solidFill>
                <a:latin typeface="Britannic Bold"/>
                <a:ea typeface="+mn-lt"/>
                <a:cs typeface="+mn-lt"/>
              </a:rPr>
              <a:t>Wie</a:t>
            </a:r>
            <a:r>
              <a:rPr lang="fi-FI">
                <a:solidFill>
                  <a:schemeClr val="bg1"/>
                </a:solidFill>
                <a:latin typeface="Britannic Bold"/>
                <a:ea typeface="+mn-lt"/>
                <a:cs typeface="+mn-lt"/>
              </a:rPr>
              <a:t> </a:t>
            </a:r>
            <a:r>
              <a:rPr lang="fi-FI" err="1">
                <a:solidFill>
                  <a:schemeClr val="bg1"/>
                </a:solidFill>
                <a:latin typeface="Britannic Bold"/>
                <a:ea typeface="+mn-lt"/>
                <a:cs typeface="+mn-lt"/>
              </a:rPr>
              <a:t>geht’s</a:t>
            </a:r>
            <a:r>
              <a:rPr lang="fi-FI">
                <a:solidFill>
                  <a:schemeClr val="bg1"/>
                </a:solidFill>
                <a:latin typeface="Britannic Bold"/>
                <a:ea typeface="+mn-lt"/>
                <a:cs typeface="+mn-lt"/>
              </a:rPr>
              <a:t>? </a:t>
            </a:r>
            <a:endParaRPr lang="fi-FI">
              <a:solidFill>
                <a:schemeClr val="bg1"/>
              </a:solidFill>
              <a:latin typeface="Britannic Bold"/>
              <a:cs typeface="Calibri" panose="020F0502020204030204"/>
            </a:endParaRPr>
          </a:p>
          <a:p>
            <a:pPr marL="0" indent="0">
              <a:buNone/>
            </a:pPr>
            <a:r>
              <a:rPr lang="fi-FI">
                <a:solidFill>
                  <a:schemeClr val="bg1"/>
                </a:solidFill>
                <a:latin typeface="Britannic Bold"/>
                <a:ea typeface="+mn-lt"/>
                <a:cs typeface="+mn-lt"/>
              </a:rPr>
              <a:t>Saksa on Euroopan puhutuin kieli ja se on yli 100 miljoonan ihmisen äidinkieli mm. Saksassa, Itävallassa ja Sveitsissä. Saksan opiskelusta on hyötyä matkustaessa, mutta myös musiikin ja urheilun piireissä se on tärkeä kieli. Saksan kielen taitajia tarvitaan myös mm. EU:ssa, kaupan ja tekniikan aloilla sekä teollisuudessa. Tämä erityinen kielitaito voi avata portteja jatko-opintoihin ja työpaikkoihin. Saksan tunneilla opiskellaan jokapäiväiseen elämään liittyvää sanastoa ja harjoitellaan lyhyiden keskustelujen avulla arkipäivän tilanteita. Lisäksi tutustutaan saksankielisten maiden kulttuuriin, arkeen ja juhlaan. Jos kiinnostaa, mitä Rammsteinin lauluissa sanotaan, niin tervetuloa selvittämään asiaa...  </a:t>
            </a:r>
            <a:endParaRPr lang="fi-FI">
              <a:solidFill>
                <a:schemeClr val="bg1"/>
              </a:solidFill>
              <a:latin typeface="Britannic Bold"/>
              <a:cs typeface="Calibri" panose="020F0502020204030204"/>
            </a:endParaRPr>
          </a:p>
          <a:p>
            <a:pPr marL="0" indent="0">
              <a:buNone/>
            </a:pPr>
            <a:r>
              <a:rPr lang="fi-FI" err="1">
                <a:solidFill>
                  <a:schemeClr val="bg1"/>
                </a:solidFill>
                <a:latin typeface="Britannic Bold"/>
                <a:ea typeface="+mn-lt"/>
                <a:cs typeface="+mn-lt"/>
              </a:rPr>
              <a:t>Herzlich</a:t>
            </a:r>
            <a:r>
              <a:rPr lang="fi-FI">
                <a:solidFill>
                  <a:schemeClr val="bg1"/>
                </a:solidFill>
                <a:latin typeface="Britannic Bold"/>
                <a:ea typeface="+mn-lt"/>
                <a:cs typeface="+mn-lt"/>
              </a:rPr>
              <a:t> </a:t>
            </a:r>
            <a:r>
              <a:rPr lang="fi-FI" err="1">
                <a:solidFill>
                  <a:schemeClr val="bg1"/>
                </a:solidFill>
                <a:latin typeface="Britannic Bold"/>
                <a:ea typeface="+mn-lt"/>
                <a:cs typeface="+mn-lt"/>
              </a:rPr>
              <a:t>Willkommen</a:t>
            </a:r>
            <a:r>
              <a:rPr lang="fi-FI">
                <a:solidFill>
                  <a:schemeClr val="bg1"/>
                </a:solidFill>
                <a:latin typeface="Britannic Bold"/>
                <a:ea typeface="+mn-lt"/>
                <a:cs typeface="+mn-lt"/>
              </a:rPr>
              <a:t>! </a:t>
            </a:r>
            <a:endParaRPr lang="fi-FI">
              <a:solidFill>
                <a:schemeClr val="bg1"/>
              </a:solidFill>
              <a:latin typeface="Britannic Bold"/>
              <a:cs typeface="Calibri" panose="020F0502020204030204"/>
            </a:endParaRPr>
          </a:p>
          <a:p>
            <a:pPr marL="0" indent="0">
              <a:buNone/>
            </a:pPr>
            <a:endParaRPr lang="fi-FI">
              <a:cs typeface="Calibri"/>
            </a:endParaRPr>
          </a:p>
        </p:txBody>
      </p:sp>
    </p:spTree>
    <p:extLst>
      <p:ext uri="{BB962C8B-B14F-4D97-AF65-F5344CB8AC3E}">
        <p14:creationId xmlns:p14="http://schemas.microsoft.com/office/powerpoint/2010/main" val="481258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9F8F137-A81A-4EB7-A838-4BBB34D712D5}"/>
              </a:ext>
            </a:extLst>
          </p:cNvPr>
          <p:cNvSpPr>
            <a:spLocks noGrp="1"/>
          </p:cNvSpPr>
          <p:nvPr>
            <p:ph type="title"/>
          </p:nvPr>
        </p:nvSpPr>
        <p:spPr/>
        <p:txBody>
          <a:bodyPr/>
          <a:lstStyle/>
          <a:p>
            <a:r>
              <a:rPr lang="fi-FI">
                <a:cs typeface="Calibri Light"/>
              </a:rPr>
              <a:t>vVEB2 Venäjän kieli</a:t>
            </a:r>
            <a:endParaRPr lang="fi-FI"/>
          </a:p>
        </p:txBody>
      </p:sp>
      <p:sp>
        <p:nvSpPr>
          <p:cNvPr id="3" name="Tekstin paikkamerkki 2">
            <a:extLst>
              <a:ext uri="{FF2B5EF4-FFF2-40B4-BE49-F238E27FC236}">
                <a16:creationId xmlns:a16="http://schemas.microsoft.com/office/drawing/2014/main" id="{76775725-2065-4999-BA72-5B1E3D5E7133}"/>
              </a:ext>
            </a:extLst>
          </p:cNvPr>
          <p:cNvSpPr>
            <a:spLocks noGrp="1"/>
          </p:cNvSpPr>
          <p:nvPr>
            <p:ph type="body" idx="1"/>
          </p:nvPr>
        </p:nvSpPr>
        <p:spPr/>
        <p:txBody>
          <a:bodyPr/>
          <a:lstStyle/>
          <a:p>
            <a:endParaRPr lang="fi-FI"/>
          </a:p>
        </p:txBody>
      </p:sp>
      <p:pic>
        <p:nvPicPr>
          <p:cNvPr id="7" name="Kuva 7" descr="Kuva, joka sisältää kohteen taivas, ulko, henkilöt, rakennus&#10;&#10;Kuvaus luotu automaattisesti">
            <a:extLst>
              <a:ext uri="{FF2B5EF4-FFF2-40B4-BE49-F238E27FC236}">
                <a16:creationId xmlns:a16="http://schemas.microsoft.com/office/drawing/2014/main" id="{A4BC05B9-9AF2-40FB-8CBA-F646A290DF9C}"/>
              </a:ext>
            </a:extLst>
          </p:cNvPr>
          <p:cNvPicPr>
            <a:picLocks noGrp="1" noChangeAspect="1"/>
          </p:cNvPicPr>
          <p:nvPr>
            <p:ph sz="half" idx="2"/>
          </p:nvPr>
        </p:nvPicPr>
        <p:blipFill>
          <a:blip r:embed="rId2"/>
          <a:stretch>
            <a:fillRect/>
          </a:stretch>
        </p:blipFill>
        <p:spPr>
          <a:xfrm>
            <a:off x="6283957" y="2647110"/>
            <a:ext cx="5020077" cy="3290348"/>
          </a:xfrm>
        </p:spPr>
      </p:pic>
      <p:sp>
        <p:nvSpPr>
          <p:cNvPr id="5" name="Tekstin paikkamerkki 4">
            <a:extLst>
              <a:ext uri="{FF2B5EF4-FFF2-40B4-BE49-F238E27FC236}">
                <a16:creationId xmlns:a16="http://schemas.microsoft.com/office/drawing/2014/main" id="{5B36A468-64A3-4915-AC4D-58D0150E2780}"/>
              </a:ext>
            </a:extLst>
          </p:cNvPr>
          <p:cNvSpPr>
            <a:spLocks noGrp="1"/>
          </p:cNvSpPr>
          <p:nvPr>
            <p:ph type="body" sz="quarter" idx="3"/>
          </p:nvPr>
        </p:nvSpPr>
        <p:spPr/>
        <p:txBody>
          <a:bodyPr/>
          <a:lstStyle/>
          <a:p>
            <a:endParaRPr lang="fi-FI"/>
          </a:p>
        </p:txBody>
      </p:sp>
      <p:sp>
        <p:nvSpPr>
          <p:cNvPr id="6" name="Sisällön paikkamerkki 5">
            <a:extLst>
              <a:ext uri="{FF2B5EF4-FFF2-40B4-BE49-F238E27FC236}">
                <a16:creationId xmlns:a16="http://schemas.microsoft.com/office/drawing/2014/main" id="{554C4910-62D1-409A-B9C2-0CEC835C801E}"/>
              </a:ext>
            </a:extLst>
          </p:cNvPr>
          <p:cNvSpPr>
            <a:spLocks noGrp="1"/>
          </p:cNvSpPr>
          <p:nvPr>
            <p:ph sz="quarter" idx="4"/>
          </p:nvPr>
        </p:nvSpPr>
        <p:spPr>
          <a:xfrm>
            <a:off x="1251333" y="2771316"/>
            <a:ext cx="4669068" cy="3262275"/>
          </a:xfrm>
        </p:spPr>
        <p:txBody>
          <a:bodyPr vert="horz" lIns="91440" tIns="45720" rIns="91440" bIns="45720" rtlCol="0" anchor="t">
            <a:normAutofit/>
          </a:bodyPr>
          <a:lstStyle/>
          <a:p>
            <a:r>
              <a:rPr lang="fi-FI" sz="1600">
                <a:cs typeface="Calibri"/>
              </a:rPr>
              <a:t>Venäjän kielen taito, jopa perusasioiden osaaminen antaa etua työmarkkinoilla.</a:t>
            </a:r>
          </a:p>
          <a:p>
            <a:r>
              <a:rPr lang="fi-FI" sz="1600">
                <a:cs typeface="Calibri"/>
              </a:rPr>
              <a:t>Venäjä on yksi maailman puhutuimmista kielistä.</a:t>
            </a:r>
          </a:p>
          <a:p>
            <a:r>
              <a:rPr lang="fi-FI" sz="1600">
                <a:cs typeface="Calibri"/>
              </a:rPr>
              <a:t>Venäjä on Suomen naapurimaa ja Suomella on paljon kaupallisia ja yhteiskunnallisia yhteyksiä Venäjälle.</a:t>
            </a:r>
          </a:p>
          <a:p>
            <a:r>
              <a:rPr lang="fi-FI" sz="1600">
                <a:cs typeface="Calibri"/>
              </a:rPr>
              <a:t>Opiskelu alkaa kyrillisten kirjainten opiskelusta. Keväällä opiskelemme jokapäiväisen elämän puhetilanteita ja tutustumme venäläiseen kulttuuriin.</a:t>
            </a:r>
          </a:p>
          <a:p>
            <a:r>
              <a:rPr lang="fi-FI" sz="1600">
                <a:cs typeface="Calibri"/>
              </a:rPr>
              <a:t>Suomessa asuu paljon äidinkielenään venäjää puhuvia ihmisiä.</a:t>
            </a:r>
          </a:p>
          <a:p>
            <a:endParaRPr lang="fi-FI" sz="1600">
              <a:cs typeface="Calibri"/>
            </a:endParaRPr>
          </a:p>
        </p:txBody>
      </p:sp>
    </p:spTree>
    <p:extLst>
      <p:ext uri="{BB962C8B-B14F-4D97-AF65-F5344CB8AC3E}">
        <p14:creationId xmlns:p14="http://schemas.microsoft.com/office/powerpoint/2010/main" val="8186499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a:extLst>
              <a:ext uri="{FF2B5EF4-FFF2-40B4-BE49-F238E27FC236}">
                <a16:creationId xmlns:a16="http://schemas.microsoft.com/office/drawing/2014/main" id="{7C432AFE-B3D2-4BFF-BF8F-96C27AFF1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henkilö, seisominen, poseeraaminen, henkilöt&#10;&#10;Kuvaus luotu automaattisesti">
            <a:extLst>
              <a:ext uri="{FF2B5EF4-FFF2-40B4-BE49-F238E27FC236}">
                <a16:creationId xmlns:a16="http://schemas.microsoft.com/office/drawing/2014/main" id="{153F54AD-8445-41FA-AAA4-3A86BD702EA2}"/>
              </a:ext>
            </a:extLst>
          </p:cNvPr>
          <p:cNvPicPr>
            <a:picLocks noChangeAspect="1"/>
          </p:cNvPicPr>
          <p:nvPr/>
        </p:nvPicPr>
        <p:blipFill rotWithShape="1">
          <a:blip r:embed="rId2">
            <a:alphaModFix amt="40000"/>
          </a:blip>
          <a:srcRect t="12475" b="2938"/>
          <a:stretch/>
        </p:blipFill>
        <p:spPr>
          <a:xfrm>
            <a:off x="20" y="10"/>
            <a:ext cx="12191979" cy="6857990"/>
          </a:xfrm>
          <a:prstGeom prst="rect">
            <a:avLst/>
          </a:prstGeom>
        </p:spPr>
      </p:pic>
      <p:sp>
        <p:nvSpPr>
          <p:cNvPr id="2" name="Otsikko 1">
            <a:extLst>
              <a:ext uri="{FF2B5EF4-FFF2-40B4-BE49-F238E27FC236}">
                <a16:creationId xmlns:a16="http://schemas.microsoft.com/office/drawing/2014/main" id="{005DB962-0235-4989-B63F-214D7CED66F8}"/>
              </a:ext>
            </a:extLst>
          </p:cNvPr>
          <p:cNvSpPr>
            <a:spLocks noGrp="1"/>
          </p:cNvSpPr>
          <p:nvPr>
            <p:ph type="title"/>
          </p:nvPr>
        </p:nvSpPr>
        <p:spPr>
          <a:xfrm>
            <a:off x="841249" y="941832"/>
            <a:ext cx="10506456" cy="2057400"/>
          </a:xfrm>
        </p:spPr>
        <p:txBody>
          <a:bodyPr anchor="b">
            <a:normAutofit/>
          </a:bodyPr>
          <a:lstStyle/>
          <a:p>
            <a:r>
              <a:rPr lang="fi-FI" sz="4800" err="1">
                <a:latin typeface="Britannic Bold"/>
                <a:cs typeface="Calibri Light"/>
              </a:rPr>
              <a:t>vIT</a:t>
            </a:r>
            <a:r>
              <a:rPr lang="fi-FI" sz="4800">
                <a:latin typeface="Britannic Bold"/>
                <a:cs typeface="Calibri Light"/>
              </a:rPr>
              <a:t> Ilmaisutaito</a:t>
            </a:r>
            <a:endParaRPr lang="fi-FI" sz="4800">
              <a:latin typeface="Britannic Bold"/>
            </a:endParaRPr>
          </a:p>
        </p:txBody>
      </p:sp>
      <p:sp>
        <p:nvSpPr>
          <p:cNvPr id="33" name="Rectangle 1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01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4" name="Rectangle 1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3241202"/>
            <a:ext cx="10506456"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isällön paikkamerkki 2">
            <a:extLst>
              <a:ext uri="{FF2B5EF4-FFF2-40B4-BE49-F238E27FC236}">
                <a16:creationId xmlns:a16="http://schemas.microsoft.com/office/drawing/2014/main" id="{751C9718-0BE1-46DE-B4BA-D2E78AEA9A7E}"/>
              </a:ext>
            </a:extLst>
          </p:cNvPr>
          <p:cNvSpPr>
            <a:spLocks noGrp="1"/>
          </p:cNvSpPr>
          <p:nvPr>
            <p:ph idx="1"/>
          </p:nvPr>
        </p:nvSpPr>
        <p:spPr>
          <a:xfrm>
            <a:off x="841248" y="3502152"/>
            <a:ext cx="10506456" cy="2670048"/>
          </a:xfrm>
        </p:spPr>
        <p:txBody>
          <a:bodyPr vert="horz" lIns="91440" tIns="45720" rIns="91440" bIns="45720" rtlCol="0">
            <a:normAutofit/>
          </a:bodyPr>
          <a:lstStyle/>
          <a:p>
            <a:r>
              <a:rPr lang="fi-FI" sz="1700">
                <a:ea typeface="+mn-lt"/>
                <a:cs typeface="+mn-lt"/>
              </a:rPr>
              <a:t>Haluatko oppia ilmaisemaan itseäsi paremmin? Haluatko kehittyä esiintyjänä? </a:t>
            </a:r>
            <a:endParaRPr lang="fi-FI" sz="1700">
              <a:cs typeface="Calibri" panose="020F0502020204030204"/>
            </a:endParaRPr>
          </a:p>
          <a:p>
            <a:r>
              <a:rPr lang="fi-FI" sz="1700">
                <a:ea typeface="+mn-lt"/>
                <a:cs typeface="+mn-lt"/>
              </a:rPr>
              <a:t>Ilmaisutaito on hauskaa ja leikkisää sekä luovaa ja syvällistä. Siksi se sopii ujolle tai rohkealle, tunteitaan pohtivalle tai vaikkapa näyttelijän urasta haaveilevalle. </a:t>
            </a:r>
            <a:endParaRPr lang="fi-FI" sz="1700">
              <a:cs typeface="Calibri"/>
            </a:endParaRPr>
          </a:p>
          <a:p>
            <a:r>
              <a:rPr lang="fi-FI" sz="1700">
                <a:ea typeface="+mn-lt"/>
                <a:cs typeface="+mn-lt"/>
              </a:rPr>
              <a:t>Tunneilla tehdään yksilö-, pari- ja ryhmäharjoituksia. Opitaan ilmaisemaan itseä niin suullisesti kuin ilmein ja elein sekä tulkitsemaan muiden viestintää. Tavoitteena on kehittää itsetuntemusta, esiintymisvarmuutta, vuorovaikutustaitoja, tunteiden tunnistamista ja ilmaisemista. Kotitehtävinä saattaa olla pohdiskelutehtäviä tai esimerkiksi vuorosanojen opettelua jotakin esitystä varten. </a:t>
            </a:r>
            <a:endParaRPr lang="fi-FI" sz="1700">
              <a:cs typeface="Calibri"/>
            </a:endParaRPr>
          </a:p>
          <a:p>
            <a:r>
              <a:rPr lang="fi-FI" sz="1700">
                <a:ea typeface="+mn-lt"/>
                <a:cs typeface="+mn-lt"/>
              </a:rPr>
              <a:t>Ilmaisutaito auttaa löytämään omia vahvuuksia, antaa uskoa omiin kykyihin ja tarjoaa voimavaroja elämän erilaisiin tilanteisiin. Se antaa lisäksi valmiuksia ja varmuutta ihmisten kohtaamiseen työelämän ja arjen eri tilanteissa. </a:t>
            </a:r>
            <a:endParaRPr lang="fi-FI" sz="1700">
              <a:cs typeface="Calibri"/>
            </a:endParaRPr>
          </a:p>
        </p:txBody>
      </p:sp>
    </p:spTree>
    <p:extLst>
      <p:ext uri="{BB962C8B-B14F-4D97-AF65-F5344CB8AC3E}">
        <p14:creationId xmlns:p14="http://schemas.microsoft.com/office/powerpoint/2010/main" val="344854689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C5CE01C4-1251-423A-84DA-F3793802A0C6}"/>
              </a:ext>
            </a:extLst>
          </p:cNvPr>
          <p:cNvSpPr>
            <a:spLocks noGrp="1"/>
          </p:cNvSpPr>
          <p:nvPr>
            <p:ph type="title"/>
          </p:nvPr>
        </p:nvSpPr>
        <p:spPr>
          <a:xfrm>
            <a:off x="686834" y="1153572"/>
            <a:ext cx="3200400" cy="4461163"/>
          </a:xfrm>
        </p:spPr>
        <p:txBody>
          <a:bodyPr>
            <a:normAutofit/>
          </a:bodyPr>
          <a:lstStyle/>
          <a:p>
            <a:r>
              <a:rPr lang="fi-FI" sz="3700">
                <a:solidFill>
                  <a:srgbClr val="FFFFFF"/>
                </a:solidFill>
                <a:cs typeface="Calibri Light"/>
              </a:rPr>
              <a:t>Valinnaisaineet 8. luokka</a:t>
            </a:r>
            <a:endParaRPr lang="fi-FI" sz="370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A99A891D-5FDC-4CDC-8F3C-350ECCE73916}"/>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fi-FI" dirty="0">
                <a:cs typeface="Calibri"/>
              </a:rPr>
              <a:t>Valinnaisia valitaan kolmesta ryhmästä</a:t>
            </a:r>
          </a:p>
          <a:p>
            <a:r>
              <a:rPr lang="fi-FI" dirty="0">
                <a:cs typeface="Calibri"/>
              </a:rPr>
              <a:t>Jokaisesta ryhmästä yksi valinta ja yksi vara-valinta</a:t>
            </a:r>
          </a:p>
          <a:p>
            <a:r>
              <a:rPr lang="fi-FI" dirty="0">
                <a:cs typeface="Calibri"/>
              </a:rPr>
              <a:t>Ryhmät ovat: TT-valinnat, VV-valinnat ja lyhyt valinta</a:t>
            </a:r>
          </a:p>
          <a:p>
            <a:r>
              <a:rPr lang="fi-FI" dirty="0">
                <a:cs typeface="Calibri"/>
              </a:rPr>
              <a:t>TT ja VV valinnat arvioidaan numerolla.</a:t>
            </a:r>
          </a:p>
          <a:p>
            <a:pPr marL="0" indent="0"/>
            <a:r>
              <a:rPr lang="fi-FI" dirty="0">
                <a:cs typeface="Calibri"/>
              </a:rPr>
              <a:t> Lyhyt valinta arvioidaan suoritusmerkinnällä.</a:t>
            </a:r>
          </a:p>
          <a:p>
            <a:r>
              <a:rPr lang="fi-FI" b="1" dirty="0">
                <a:cs typeface="Calibri"/>
              </a:rPr>
              <a:t>Valinnat tehdään Wilmassa 3.-12.4.2023.</a:t>
            </a:r>
          </a:p>
          <a:p>
            <a:r>
              <a:rPr lang="fi-FI" dirty="0">
                <a:cs typeface="Calibri"/>
              </a:rPr>
              <a:t>Valintojen rakenteen hahmottamiseksi saat paperikortin valintojen rakenteesta.</a:t>
            </a:r>
          </a:p>
        </p:txBody>
      </p:sp>
    </p:spTree>
    <p:extLst>
      <p:ext uri="{BB962C8B-B14F-4D97-AF65-F5344CB8AC3E}">
        <p14:creationId xmlns:p14="http://schemas.microsoft.com/office/powerpoint/2010/main" val="386667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179C4C8E-197B-4679-AE96-B5147F971C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bg2">
                <a:lumMod val="60000"/>
                <a:lumOff val="40000"/>
              </a:schemeClr>
            </a:solidFill>
            <a:miter lim="800000"/>
          </a:ln>
        </p:spPr>
        <p:style>
          <a:lnRef idx="1">
            <a:schemeClr val="accent1"/>
          </a:lnRef>
          <a:fillRef idx="0">
            <a:schemeClr val="accent1"/>
          </a:fillRef>
          <a:effectRef idx="0">
            <a:schemeClr val="accent1"/>
          </a:effectRef>
          <a:fontRef idx="minor">
            <a:schemeClr val="tx1"/>
          </a:fontRef>
        </p:style>
      </p:cxnSp>
      <p:sp>
        <p:nvSpPr>
          <p:cNvPr id="3" name="Alaotsikko 2"/>
          <p:cNvSpPr>
            <a:spLocks noGrp="1"/>
          </p:cNvSpPr>
          <p:nvPr>
            <p:ph type="subTitle" idx="1"/>
          </p:nvPr>
        </p:nvSpPr>
        <p:spPr>
          <a:xfrm>
            <a:off x="1154955" y="1266958"/>
            <a:ext cx="2904124" cy="4528457"/>
          </a:xfrm>
        </p:spPr>
        <p:txBody>
          <a:bodyPr anchor="ctr">
            <a:normAutofit/>
          </a:bodyPr>
          <a:lstStyle/>
          <a:p>
            <a:pPr algn="r"/>
            <a:r>
              <a:rPr lang="fi-FI"/>
              <a:t>Syventävät opinnot 2 </a:t>
            </a:r>
            <a:r>
              <a:rPr lang="fi-FI" err="1"/>
              <a:t>vvh</a:t>
            </a:r>
            <a:endParaRPr lang="fi-FI"/>
          </a:p>
        </p:txBody>
      </p:sp>
      <p:sp>
        <p:nvSpPr>
          <p:cNvPr id="2" name="Otsikko 1"/>
          <p:cNvSpPr>
            <a:spLocks noGrp="1"/>
          </p:cNvSpPr>
          <p:nvPr>
            <p:ph type="ctrTitle"/>
          </p:nvPr>
        </p:nvSpPr>
        <p:spPr>
          <a:xfrm>
            <a:off x="4654295" y="1266958"/>
            <a:ext cx="6808362" cy="4528457"/>
          </a:xfrm>
        </p:spPr>
        <p:txBody>
          <a:bodyPr anchor="ctr">
            <a:normAutofit/>
          </a:bodyPr>
          <a:lstStyle/>
          <a:p>
            <a:pPr>
              <a:lnSpc>
                <a:spcPct val="90000"/>
              </a:lnSpc>
            </a:pPr>
            <a:r>
              <a:rPr lang="fi-FI" sz="6100" b="1" err="1"/>
              <a:t>vKO</a:t>
            </a:r>
            <a:r>
              <a:rPr lang="fi-FI" sz="6100" b="1"/>
              <a:t> kotitalous</a:t>
            </a:r>
            <a:br>
              <a:rPr lang="en-US" sz="6100">
                <a:latin typeface="+mj-ea"/>
                <a:cs typeface="+mj-ea"/>
              </a:rPr>
            </a:br>
            <a:r>
              <a:rPr lang="fi-FI" sz="4000"/>
              <a:t>Sisältö: </a:t>
            </a:r>
            <a:br>
              <a:rPr lang="en-US" sz="4000"/>
            </a:br>
            <a:r>
              <a:rPr lang="fi-FI" sz="4000"/>
              <a:t>Ruokaseikkailu Pohjoismaihin</a:t>
            </a:r>
          </a:p>
        </p:txBody>
      </p:sp>
    </p:spTree>
    <p:extLst>
      <p:ext uri="{BB962C8B-B14F-4D97-AF65-F5344CB8AC3E}">
        <p14:creationId xmlns:p14="http://schemas.microsoft.com/office/powerpoint/2010/main" val="19097882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646111" y="609601"/>
            <a:ext cx="6246093" cy="1675975"/>
          </a:xfrm>
        </p:spPr>
        <p:txBody>
          <a:bodyPr>
            <a:normAutofit/>
          </a:bodyPr>
          <a:lstStyle/>
          <a:p>
            <a:r>
              <a:rPr lang="fi-FI" b="1"/>
              <a:t>Tavoitteet</a:t>
            </a:r>
          </a:p>
        </p:txBody>
      </p:sp>
      <p:pic>
        <p:nvPicPr>
          <p:cNvPr id="5" name="Kuva 5" descr="Kuva, joka sisältää kohteen vaaleanpunainen, ruoka, munkkirinkilä, makea&#10;&#10;Kuvaus luotu automaattisesti">
            <a:extLst>
              <a:ext uri="{FF2B5EF4-FFF2-40B4-BE49-F238E27FC236}">
                <a16:creationId xmlns:a16="http://schemas.microsoft.com/office/drawing/2014/main" id="{904857A4-884F-4457-86CC-3410CA62E7B4}"/>
              </a:ext>
            </a:extLst>
          </p:cNvPr>
          <p:cNvPicPr>
            <a:picLocks noChangeAspect="1"/>
          </p:cNvPicPr>
          <p:nvPr/>
        </p:nvPicPr>
        <p:blipFill rotWithShape="1">
          <a:blip r:embed="rId3"/>
          <a:srcRect t="3003" r="-4" b="4556"/>
          <a:stretch/>
        </p:blipFill>
        <p:spPr>
          <a:xfrm>
            <a:off x="7554138" y="609137"/>
            <a:ext cx="3990161" cy="2766290"/>
          </a:xfrm>
          <a:prstGeom prst="rect">
            <a:avLst/>
          </a:prstGeom>
          <a:effectLst>
            <a:outerShdw blurRad="50800" dist="38100" dir="5400000" algn="t" rotWithShape="0">
              <a:prstClr val="black">
                <a:alpha val="43000"/>
              </a:prstClr>
            </a:outerShdw>
          </a:effectLst>
        </p:spPr>
      </p:pic>
      <p:sp>
        <p:nvSpPr>
          <p:cNvPr id="23" name="Rectangle 24">
            <a:extLst>
              <a:ext uri="{FF2B5EF4-FFF2-40B4-BE49-F238E27FC236}">
                <a16:creationId xmlns:a16="http://schemas.microsoft.com/office/drawing/2014/main" id="{A1F20134-8670-48FF-9998-F16C28219B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3" name="Sisällön paikkamerkki 2"/>
          <p:cNvSpPr>
            <a:spLocks noGrp="1"/>
          </p:cNvSpPr>
          <p:nvPr>
            <p:ph idx="1"/>
          </p:nvPr>
        </p:nvSpPr>
        <p:spPr>
          <a:xfrm>
            <a:off x="642175" y="2484544"/>
            <a:ext cx="6253484" cy="3763855"/>
          </a:xfrm>
        </p:spPr>
        <p:txBody>
          <a:bodyPr vert="horz" lIns="91440" tIns="45720" rIns="91440" bIns="45720" rtlCol="0" anchor="t">
            <a:normAutofit lnSpcReduction="10000"/>
          </a:bodyPr>
          <a:lstStyle/>
          <a:p>
            <a:r>
              <a:rPr lang="fi-FI"/>
              <a:t>Tutustutaan tarkemmin eri raaka-aineisiin kirjallisten ryhmätöiden ja  käytännön työskentelyn kautta</a:t>
            </a:r>
          </a:p>
          <a:p>
            <a:r>
              <a:rPr lang="fi-FI"/>
              <a:t>Oppilaat suunnittelevat ja toteuttavat suomalaisia ja muita pohjoismaisia ateriakokonaisuuksia ja leivonnaisia.</a:t>
            </a:r>
          </a:p>
          <a:p>
            <a:endParaRPr lang="fi-FI"/>
          </a:p>
          <a:p>
            <a:endParaRPr lang="fi-FI"/>
          </a:p>
          <a:p>
            <a:endParaRPr lang="fi-FI"/>
          </a:p>
          <a:p>
            <a:r>
              <a:rPr lang="fi-FI" sz="1800">
                <a:solidFill>
                  <a:srgbClr val="92D050"/>
                </a:solidFill>
              </a:rPr>
              <a:t>Kuvat: </a:t>
            </a:r>
            <a:r>
              <a:rPr lang="fi-FI" sz="1800" err="1">
                <a:solidFill>
                  <a:srgbClr val="92D050"/>
                </a:solidFill>
              </a:rPr>
              <a:t>oppiaiden</a:t>
            </a:r>
            <a:r>
              <a:rPr lang="fi-FI" sz="1800">
                <a:solidFill>
                  <a:srgbClr val="92D050"/>
                </a:solidFill>
              </a:rPr>
              <a:t> tuotoksia: Ystävänpäivän </a:t>
            </a:r>
            <a:r>
              <a:rPr lang="fi-FI" sz="1800" err="1">
                <a:solidFill>
                  <a:srgbClr val="92D050"/>
                </a:solidFill>
              </a:rPr>
              <a:t>muffinsit</a:t>
            </a:r>
            <a:r>
              <a:rPr lang="fi-FI" sz="1800">
                <a:solidFill>
                  <a:srgbClr val="92D050"/>
                </a:solidFill>
              </a:rPr>
              <a:t>, toastit.</a:t>
            </a:r>
          </a:p>
          <a:p>
            <a:endParaRPr lang="fi-FI"/>
          </a:p>
          <a:p>
            <a:pPr marL="0" indent="0">
              <a:buNone/>
            </a:pPr>
            <a:endParaRPr lang="fi-FI"/>
          </a:p>
        </p:txBody>
      </p:sp>
      <p:pic>
        <p:nvPicPr>
          <p:cNvPr id="6" name="Kuva 6" descr="Kuva, joka sisältää kohteen voileipä, ruoka, pöytä, välipala&#10;&#10;Kuvaus luotu automaattisesti">
            <a:extLst>
              <a:ext uri="{FF2B5EF4-FFF2-40B4-BE49-F238E27FC236}">
                <a16:creationId xmlns:a16="http://schemas.microsoft.com/office/drawing/2014/main" id="{CFA79E34-3A88-4DB5-8095-89ECC07C407D}"/>
              </a:ext>
            </a:extLst>
          </p:cNvPr>
          <p:cNvPicPr>
            <a:picLocks noChangeAspect="1"/>
          </p:cNvPicPr>
          <p:nvPr/>
        </p:nvPicPr>
        <p:blipFill rotWithShape="1">
          <a:blip r:embed="rId4"/>
          <a:srcRect t="7563" r="-4" b="-4"/>
          <a:stretch/>
        </p:blipFill>
        <p:spPr>
          <a:xfrm>
            <a:off x="7554138" y="3482108"/>
            <a:ext cx="3990161" cy="2766290"/>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2890791718"/>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B257A6B-7999-45DC-9442-C5528E1590F4}"/>
              </a:ext>
            </a:extLst>
          </p:cNvPr>
          <p:cNvSpPr>
            <a:spLocks noGrp="1"/>
          </p:cNvSpPr>
          <p:nvPr>
            <p:ph type="title"/>
          </p:nvPr>
        </p:nvSpPr>
        <p:spPr>
          <a:xfrm>
            <a:off x="838200" y="365125"/>
            <a:ext cx="10515600" cy="1325563"/>
          </a:xfrm>
        </p:spPr>
        <p:txBody>
          <a:bodyPr>
            <a:normAutofit/>
          </a:bodyPr>
          <a:lstStyle/>
          <a:p>
            <a:r>
              <a:rPr lang="fi-FI" sz="5400" err="1">
                <a:cs typeface="Calibri Light"/>
              </a:rPr>
              <a:t>vKUM</a:t>
            </a:r>
            <a:r>
              <a:rPr lang="fi-FI" sz="5400">
                <a:cs typeface="Calibri Light"/>
              </a:rPr>
              <a:t> Kuvataide mediapainotteinen</a:t>
            </a:r>
            <a:endParaRPr lang="fi-FI" sz="5400"/>
          </a:p>
        </p:txBody>
      </p:sp>
      <p:sp>
        <p:nvSpPr>
          <p:cNvPr id="6"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FB835F2F-2786-4AB7-B512-CCCA20E6C376}"/>
              </a:ext>
            </a:extLst>
          </p:cNvPr>
          <p:cNvSpPr>
            <a:spLocks noGrp="1"/>
          </p:cNvSpPr>
          <p:nvPr>
            <p:ph idx="1"/>
          </p:nvPr>
        </p:nvSpPr>
        <p:spPr>
          <a:xfrm>
            <a:off x="838200" y="1929384"/>
            <a:ext cx="10515600" cy="4251960"/>
          </a:xfrm>
        </p:spPr>
        <p:txBody>
          <a:bodyPr vert="horz" lIns="91440" tIns="45720" rIns="91440" bIns="45720" rtlCol="0" anchor="t">
            <a:normAutofit/>
          </a:bodyPr>
          <a:lstStyle/>
          <a:p>
            <a:r>
              <a:rPr lang="fi-FI" sz="2200">
                <a:ea typeface="+mn-lt"/>
                <a:cs typeface="+mn-lt"/>
              </a:rPr>
              <a:t>Kurssilla keskitytään eri medioiden kuviin, videoihin ja myös mediataiteeseen.</a:t>
            </a:r>
            <a:endParaRPr lang="fi-FI" sz="2200">
              <a:cs typeface="Calibri" panose="020F0502020204030204"/>
            </a:endParaRPr>
          </a:p>
          <a:p>
            <a:r>
              <a:rPr lang="fi-FI" sz="2200">
                <a:ea typeface="+mn-lt"/>
                <a:cs typeface="+mn-lt"/>
              </a:rPr>
              <a:t>Opetellaan käyttämään digitaalista järjestelmäkameraa sekä editointi- ja kuvankäsittelyohjelmia.</a:t>
            </a:r>
            <a:endParaRPr lang="fi-FI" sz="2200"/>
          </a:p>
          <a:p>
            <a:r>
              <a:rPr lang="fi-FI" sz="2200">
                <a:ea typeface="+mn-lt"/>
                <a:cs typeface="+mn-lt"/>
              </a:rPr>
              <a:t>Tehdään esimerkiksi animaatioita, lyhytelokuvia, dokumentteja, valomaalauksia ja tietenkin harjoittelemme valokuvaamista.</a:t>
            </a:r>
            <a:endParaRPr lang="fi-FI" sz="2200"/>
          </a:p>
          <a:p>
            <a:r>
              <a:rPr lang="fi-FI" sz="2200">
                <a:ea typeface="+mn-lt"/>
                <a:cs typeface="+mn-lt"/>
              </a:rPr>
              <a:t>Syksyllä 2020 kävimme kuvaamassa Mukkulan ostaria, ja näitä kuvia laitettiin myös koululle esille.</a:t>
            </a:r>
            <a:endParaRPr lang="fi-FI" sz="2200"/>
          </a:p>
          <a:p>
            <a:r>
              <a:rPr lang="fi-FI" sz="2200">
                <a:ea typeface="+mn-lt"/>
                <a:cs typeface="+mn-lt"/>
              </a:rPr>
              <a:t>Kurssilla vahvistetaan oppilaiden medialukutaitoja ja -kriittisyyttä.</a:t>
            </a:r>
            <a:endParaRPr lang="fi-FI" sz="2200"/>
          </a:p>
          <a:p>
            <a:r>
              <a:rPr lang="fi-FI" sz="2200">
                <a:ea typeface="+mn-lt"/>
                <a:cs typeface="+mn-lt"/>
              </a:rPr>
              <a:t>Kurssilla työskennellään paljon ryhmissä mutta myös itsenäisesti.</a:t>
            </a:r>
            <a:endParaRPr lang="fi-FI" sz="2200"/>
          </a:p>
          <a:p>
            <a:r>
              <a:rPr lang="fi-FI" sz="2200">
                <a:ea typeface="+mn-lt"/>
                <a:cs typeface="+mn-lt"/>
              </a:rPr>
              <a:t>Tutustutaan valokuvaajiin/mediataiteilijoihin ja heidän teoksiinsa.</a:t>
            </a:r>
            <a:endParaRPr lang="fi-FI" sz="2200"/>
          </a:p>
          <a:p>
            <a:endParaRPr lang="fi-FI" sz="2200">
              <a:cs typeface="Calibri"/>
            </a:endParaRPr>
          </a:p>
        </p:txBody>
      </p:sp>
    </p:spTree>
    <p:extLst>
      <p:ext uri="{BB962C8B-B14F-4D97-AF65-F5344CB8AC3E}">
        <p14:creationId xmlns:p14="http://schemas.microsoft.com/office/powerpoint/2010/main" val="2569723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8212D8A-1D57-48CA-9C14-36EB8DA4324B}"/>
              </a:ext>
            </a:extLst>
          </p:cNvPr>
          <p:cNvSpPr>
            <a:spLocks noGrp="1"/>
          </p:cNvSpPr>
          <p:nvPr>
            <p:ph type="title"/>
          </p:nvPr>
        </p:nvSpPr>
        <p:spPr>
          <a:xfrm>
            <a:off x="648929" y="629266"/>
            <a:ext cx="3505495" cy="1622321"/>
          </a:xfrm>
        </p:spPr>
        <p:txBody>
          <a:bodyPr>
            <a:normAutofit/>
          </a:bodyPr>
          <a:lstStyle/>
          <a:p>
            <a:r>
              <a:rPr lang="fi-FI" sz="3400" err="1">
                <a:cs typeface="Calibri Light"/>
              </a:rPr>
              <a:t>vKUM</a:t>
            </a:r>
            <a:r>
              <a:rPr lang="fi-FI" sz="3400">
                <a:cs typeface="Calibri Light"/>
              </a:rPr>
              <a:t> Kuvataide mediapainotteinen</a:t>
            </a:r>
            <a:endParaRPr lang="fi-FI" sz="3400"/>
          </a:p>
        </p:txBody>
      </p:sp>
      <p:sp>
        <p:nvSpPr>
          <p:cNvPr id="3" name="Sisällön paikkamerkki 2">
            <a:extLst>
              <a:ext uri="{FF2B5EF4-FFF2-40B4-BE49-F238E27FC236}">
                <a16:creationId xmlns:a16="http://schemas.microsoft.com/office/drawing/2014/main" id="{22C8A889-55B4-4D8F-AE46-194F0DBD230F}"/>
              </a:ext>
            </a:extLst>
          </p:cNvPr>
          <p:cNvSpPr>
            <a:spLocks noGrp="1"/>
          </p:cNvSpPr>
          <p:nvPr>
            <p:ph idx="1"/>
          </p:nvPr>
        </p:nvSpPr>
        <p:spPr>
          <a:xfrm>
            <a:off x="648931" y="2438400"/>
            <a:ext cx="3505494" cy="3785419"/>
          </a:xfrm>
        </p:spPr>
        <p:txBody>
          <a:bodyPr vert="horz" lIns="91440" tIns="45720" rIns="91440" bIns="45720" rtlCol="0" anchor="t">
            <a:normAutofit/>
          </a:bodyPr>
          <a:lstStyle/>
          <a:p>
            <a:pPr marL="0" indent="0">
              <a:buNone/>
            </a:pPr>
            <a:r>
              <a:rPr lang="fi-FI" sz="2000">
                <a:cs typeface="Calibri"/>
              </a:rPr>
              <a:t>Valomaalaukset kuvataan pitkällä valotusajalla pimeässä tilassa. </a:t>
            </a:r>
          </a:p>
          <a:p>
            <a:pPr marL="0" indent="0">
              <a:buNone/>
            </a:pPr>
            <a:r>
              <a:rPr lang="fi-FI" sz="2000">
                <a:cs typeface="Calibri"/>
              </a:rPr>
              <a:t>Oppilaat käyttivät valonlähteenä puhelimiensa taskulamppua. Värit saadaan silkkipaperin avulla.</a:t>
            </a:r>
          </a:p>
          <a:p>
            <a:pPr marL="0" indent="0">
              <a:buNone/>
            </a:pPr>
            <a:endParaRPr lang="fi-FI" sz="2000">
              <a:cs typeface="Calibri"/>
            </a:endParaRPr>
          </a:p>
          <a:p>
            <a:pPr marL="0" indent="0">
              <a:buNone/>
            </a:pPr>
            <a:r>
              <a:rPr lang="fi-FI" sz="2000">
                <a:cs typeface="Calibri"/>
              </a:rPr>
              <a:t>Kuva: oppilastyö</a:t>
            </a:r>
          </a:p>
          <a:p>
            <a:endParaRPr lang="fi-FI" sz="2000">
              <a:cs typeface="Calibri"/>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kevyt, tumma, yö, kirkas&#10;&#10;Kuvaus luotu automaattisesti">
            <a:extLst>
              <a:ext uri="{FF2B5EF4-FFF2-40B4-BE49-F238E27FC236}">
                <a16:creationId xmlns:a16="http://schemas.microsoft.com/office/drawing/2014/main" id="{307797F8-CE6A-4D94-B7EF-4DAE340BF628}"/>
              </a:ext>
            </a:extLst>
          </p:cNvPr>
          <p:cNvPicPr>
            <a:picLocks noChangeAspect="1"/>
          </p:cNvPicPr>
          <p:nvPr/>
        </p:nvPicPr>
        <p:blipFill>
          <a:blip r:embed="rId2"/>
          <a:stretch>
            <a:fillRect/>
          </a:stretch>
        </p:blipFill>
        <p:spPr>
          <a:xfrm>
            <a:off x="5405862" y="929355"/>
            <a:ext cx="6019331" cy="4996043"/>
          </a:xfrm>
          <a:prstGeom prst="rect">
            <a:avLst/>
          </a:prstGeom>
          <a:effectLst/>
        </p:spPr>
      </p:pic>
    </p:spTree>
    <p:extLst>
      <p:ext uri="{BB962C8B-B14F-4D97-AF65-F5344CB8AC3E}">
        <p14:creationId xmlns:p14="http://schemas.microsoft.com/office/powerpoint/2010/main" val="2497335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sisä, henkilö, sotkuinen&#10;&#10;Kuvaus luotu automaattisesti">
            <a:extLst>
              <a:ext uri="{FF2B5EF4-FFF2-40B4-BE49-F238E27FC236}">
                <a16:creationId xmlns:a16="http://schemas.microsoft.com/office/drawing/2014/main" id="{C9709C0D-0746-4539-98AB-B4B3B512A010}"/>
              </a:ext>
            </a:extLst>
          </p:cNvPr>
          <p:cNvPicPr>
            <a:picLocks noChangeAspect="1"/>
          </p:cNvPicPr>
          <p:nvPr/>
        </p:nvPicPr>
        <p:blipFill rotWithShape="1">
          <a:blip r:embed="rId2"/>
          <a:srcRect l="15757" r="14754"/>
          <a:stretch/>
        </p:blipFill>
        <p:spPr>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26" name="Freeform: Shape 25">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8" name="Freeform: Shape 27">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tsikko 1">
            <a:extLst>
              <a:ext uri="{FF2B5EF4-FFF2-40B4-BE49-F238E27FC236}">
                <a16:creationId xmlns:a16="http://schemas.microsoft.com/office/drawing/2014/main" id="{650583F8-5527-4F82-A333-BD812C541B5D}"/>
              </a:ext>
            </a:extLst>
          </p:cNvPr>
          <p:cNvSpPr>
            <a:spLocks noGrp="1"/>
          </p:cNvSpPr>
          <p:nvPr>
            <p:ph type="title"/>
          </p:nvPr>
        </p:nvSpPr>
        <p:spPr>
          <a:xfrm>
            <a:off x="371094" y="1161288"/>
            <a:ext cx="3438144" cy="1125728"/>
          </a:xfrm>
        </p:spPr>
        <p:txBody>
          <a:bodyPr vert="horz" lIns="91440" tIns="45720" rIns="91440" bIns="45720" rtlCol="0" anchor="b">
            <a:normAutofit/>
          </a:bodyPr>
          <a:lstStyle/>
          <a:p>
            <a:r>
              <a:rPr lang="en-US" sz="2800" err="1"/>
              <a:t>vKUM</a:t>
            </a:r>
            <a:r>
              <a:rPr lang="en-US" sz="2800"/>
              <a:t> </a:t>
            </a:r>
            <a:r>
              <a:rPr lang="en-US" sz="2800" err="1"/>
              <a:t>Kuvataide</a:t>
            </a:r>
            <a:r>
              <a:rPr lang="en-US" sz="2800"/>
              <a:t> </a:t>
            </a:r>
            <a:r>
              <a:rPr lang="en-US" sz="2800" err="1"/>
              <a:t>mediapainotteinen</a:t>
            </a:r>
            <a:endParaRPr lang="en-US" sz="2800" err="1">
              <a:cs typeface="Calibri Light"/>
            </a:endParaRPr>
          </a:p>
        </p:txBody>
      </p:sp>
      <p:sp>
        <p:nvSpPr>
          <p:cNvPr id="30" name="Rectangle 29">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2" name="Rectangle 31">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kstiruutu 4">
            <a:extLst>
              <a:ext uri="{FF2B5EF4-FFF2-40B4-BE49-F238E27FC236}">
                <a16:creationId xmlns:a16="http://schemas.microsoft.com/office/drawing/2014/main" id="{CC8018BC-7DB5-414D-A170-C8B56BAA1CD6}"/>
              </a:ext>
            </a:extLst>
          </p:cNvPr>
          <p:cNvSpPr txBox="1"/>
          <p:nvPr/>
        </p:nvSpPr>
        <p:spPr>
          <a:xfrm>
            <a:off x="383000" y="2706147"/>
            <a:ext cx="3427000" cy="3219165"/>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Aft>
                <a:spcPts val="600"/>
              </a:spcAft>
            </a:pPr>
            <a:r>
              <a:rPr lang="en-US" sz="2200" err="1">
                <a:cs typeface="Calibri"/>
              </a:rPr>
              <a:t>Animaatioissa</a:t>
            </a:r>
            <a:r>
              <a:rPr lang="en-US" sz="2200">
                <a:cs typeface="Calibri"/>
              </a:rPr>
              <a:t> </a:t>
            </a:r>
            <a:r>
              <a:rPr lang="en-US" sz="2200" err="1">
                <a:cs typeface="Calibri"/>
              </a:rPr>
              <a:t>käytettävät</a:t>
            </a:r>
            <a:r>
              <a:rPr lang="en-US" sz="2200">
                <a:cs typeface="Calibri"/>
              </a:rPr>
              <a:t> </a:t>
            </a:r>
            <a:r>
              <a:rPr lang="en-US" sz="2200" err="1">
                <a:cs typeface="Calibri"/>
              </a:rPr>
              <a:t>nuket</a:t>
            </a:r>
            <a:r>
              <a:rPr lang="en-US" sz="2200">
                <a:cs typeface="Calibri"/>
              </a:rPr>
              <a:t> </a:t>
            </a:r>
            <a:r>
              <a:rPr lang="en-US" sz="2200" err="1">
                <a:cs typeface="Calibri"/>
              </a:rPr>
              <a:t>voi</a:t>
            </a:r>
            <a:r>
              <a:rPr lang="en-US" sz="2200">
                <a:cs typeface="Calibri"/>
              </a:rPr>
              <a:t> </a:t>
            </a:r>
            <a:r>
              <a:rPr lang="en-US" sz="2200" err="1">
                <a:cs typeface="Calibri"/>
              </a:rPr>
              <a:t>tehdä</a:t>
            </a:r>
            <a:r>
              <a:rPr lang="en-US" sz="2200">
                <a:cs typeface="Calibri"/>
              </a:rPr>
              <a:t> </a:t>
            </a:r>
            <a:r>
              <a:rPr lang="en-US" sz="2200" err="1">
                <a:cs typeface="Calibri"/>
              </a:rPr>
              <a:t>myös</a:t>
            </a:r>
            <a:r>
              <a:rPr lang="en-US" sz="2200">
                <a:cs typeface="Calibri"/>
              </a:rPr>
              <a:t> </a:t>
            </a:r>
            <a:r>
              <a:rPr lang="en-US" sz="2200" err="1">
                <a:cs typeface="Calibri"/>
              </a:rPr>
              <a:t>itse</a:t>
            </a:r>
            <a:r>
              <a:rPr lang="en-US" sz="2200">
                <a:cs typeface="Calibri"/>
              </a:rPr>
              <a:t>.</a:t>
            </a:r>
            <a:endParaRPr lang="fi-FI" sz="2200">
              <a:cs typeface="Calibri"/>
            </a:endParaRPr>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indent="-228600">
              <a:lnSpc>
                <a:spcPct val="90000"/>
              </a:lnSpc>
              <a:spcAft>
                <a:spcPts val="600"/>
              </a:spcAft>
              <a:buFont typeface="Arial" panose="020B0604020202020204" pitchFamily="34" charset="0"/>
              <a:buChar char="•"/>
            </a:pPr>
            <a:endParaRPr lang="en-US" sz="1700"/>
          </a:p>
          <a:p>
            <a:pPr>
              <a:lnSpc>
                <a:spcPct val="90000"/>
              </a:lnSpc>
              <a:spcAft>
                <a:spcPts val="600"/>
              </a:spcAft>
            </a:pPr>
            <a:endParaRPr lang="en-US" sz="1700"/>
          </a:p>
          <a:p>
            <a:pPr>
              <a:lnSpc>
                <a:spcPct val="90000"/>
              </a:lnSpc>
              <a:spcAft>
                <a:spcPts val="600"/>
              </a:spcAft>
            </a:pPr>
            <a:endParaRPr lang="en-US" sz="1700">
              <a:cs typeface="Calibri"/>
            </a:endParaRPr>
          </a:p>
          <a:p>
            <a:pPr>
              <a:lnSpc>
                <a:spcPct val="90000"/>
              </a:lnSpc>
              <a:spcAft>
                <a:spcPts val="600"/>
              </a:spcAft>
            </a:pPr>
            <a:r>
              <a:rPr lang="en-US" sz="1700"/>
              <a:t>Kuva: </a:t>
            </a:r>
            <a:r>
              <a:rPr lang="en-US" sz="1700" err="1"/>
              <a:t>oppilastyö</a:t>
            </a:r>
            <a:endParaRPr lang="en-US" sz="1700" err="1">
              <a:cs typeface="Calibri"/>
            </a:endParaRPr>
          </a:p>
        </p:txBody>
      </p:sp>
    </p:spTree>
    <p:extLst>
      <p:ext uri="{BB962C8B-B14F-4D97-AF65-F5344CB8AC3E}">
        <p14:creationId xmlns:p14="http://schemas.microsoft.com/office/powerpoint/2010/main" val="798248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 name="Kuva 10" descr="Kuva, joka sisältää kohteen työkalu, sisä, punainen, kiintoavain&#10;&#10;Kuvaus luotu automaattisesti">
            <a:extLst>
              <a:ext uri="{FF2B5EF4-FFF2-40B4-BE49-F238E27FC236}">
                <a16:creationId xmlns:a16="http://schemas.microsoft.com/office/drawing/2014/main" id="{7687EA3C-97DE-4F02-9FBF-E59900267D23}"/>
              </a:ext>
            </a:extLst>
          </p:cNvPr>
          <p:cNvPicPr>
            <a:picLocks noChangeAspect="1"/>
          </p:cNvPicPr>
          <p:nvPr/>
        </p:nvPicPr>
        <p:blipFill>
          <a:blip r:embed="rId2"/>
          <a:stretch>
            <a:fillRect/>
          </a:stretch>
        </p:blipFill>
        <p:spPr>
          <a:xfrm>
            <a:off x="723900" y="1701553"/>
            <a:ext cx="7467600" cy="4902694"/>
          </a:xfrm>
          <a:prstGeom prst="rect">
            <a:avLst/>
          </a:prstGeom>
        </p:spPr>
      </p:pic>
      <p:sp>
        <p:nvSpPr>
          <p:cNvPr id="2" name="Otsikko 1">
            <a:extLst>
              <a:ext uri="{FF2B5EF4-FFF2-40B4-BE49-F238E27FC236}">
                <a16:creationId xmlns:a16="http://schemas.microsoft.com/office/drawing/2014/main" id="{6CBC06E6-5E84-4222-AC67-BBC66E577922}"/>
              </a:ext>
            </a:extLst>
          </p:cNvPr>
          <p:cNvSpPr>
            <a:spLocks noGrp="1"/>
          </p:cNvSpPr>
          <p:nvPr>
            <p:ph type="title"/>
          </p:nvPr>
        </p:nvSpPr>
        <p:spPr>
          <a:xfrm>
            <a:off x="736600" y="365125"/>
            <a:ext cx="10617200" cy="1338263"/>
          </a:xfrm>
        </p:spPr>
        <p:txBody>
          <a:bodyPr/>
          <a:lstStyle/>
          <a:p>
            <a:r>
              <a:rPr lang="fi-FI" err="1">
                <a:cs typeface="Calibri Light"/>
              </a:rPr>
              <a:t>vKStn</a:t>
            </a:r>
            <a:r>
              <a:rPr lang="fi-FI">
                <a:cs typeface="Calibri Light"/>
              </a:rPr>
              <a:t> Käsityö tekninen </a:t>
            </a:r>
          </a:p>
        </p:txBody>
      </p:sp>
      <p:pic>
        <p:nvPicPr>
          <p:cNvPr id="6" name="Kuva 6" descr="Kuva, joka sisältää kohteen henkilö, sisä&#10;&#10;Kuvaus luotu automaattisesti">
            <a:extLst>
              <a:ext uri="{FF2B5EF4-FFF2-40B4-BE49-F238E27FC236}">
                <a16:creationId xmlns:a16="http://schemas.microsoft.com/office/drawing/2014/main" id="{DDF92D96-4A48-45A3-945B-D4E2A6360292}"/>
              </a:ext>
            </a:extLst>
          </p:cNvPr>
          <p:cNvPicPr>
            <a:picLocks noChangeAspect="1"/>
          </p:cNvPicPr>
          <p:nvPr/>
        </p:nvPicPr>
        <p:blipFill>
          <a:blip r:embed="rId3"/>
          <a:stretch>
            <a:fillRect/>
          </a:stretch>
        </p:blipFill>
        <p:spPr>
          <a:xfrm>
            <a:off x="8680450" y="4394294"/>
            <a:ext cx="3124200" cy="2090549"/>
          </a:xfrm>
          <a:prstGeom prst="rect">
            <a:avLst/>
          </a:prstGeom>
        </p:spPr>
      </p:pic>
      <p:sp>
        <p:nvSpPr>
          <p:cNvPr id="7" name="Tekstiruutu 6">
            <a:extLst>
              <a:ext uri="{FF2B5EF4-FFF2-40B4-BE49-F238E27FC236}">
                <a16:creationId xmlns:a16="http://schemas.microsoft.com/office/drawing/2014/main" id="{C9429C4A-C043-4083-80FF-F6C63DA71573}"/>
              </a:ext>
            </a:extLst>
          </p:cNvPr>
          <p:cNvSpPr txBox="1"/>
          <p:nvPr/>
        </p:nvSpPr>
        <p:spPr>
          <a:xfrm>
            <a:off x="725557" y="1813339"/>
            <a:ext cx="7465391"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3200">
                <a:solidFill>
                  <a:schemeClr val="bg2"/>
                </a:solidFill>
                <a:latin typeface="Calibri Light"/>
                <a:cs typeface="Calibri Light"/>
              </a:rPr>
              <a:t>Harjoitellaan luokan puu- ja me tallintyöstölaitteiden monipuolista ja turvallista käyttöä.</a:t>
            </a:r>
          </a:p>
          <a:p>
            <a:r>
              <a:rPr lang="fi-FI" sz="3200">
                <a:solidFill>
                  <a:schemeClr val="bg2"/>
                </a:solidFill>
                <a:latin typeface="Calibri Light"/>
                <a:cs typeface="Calibri Light"/>
              </a:rPr>
              <a:t>Harjoitellaan tekniikoita harjoitustöiden avulla.</a:t>
            </a:r>
          </a:p>
          <a:p>
            <a:r>
              <a:rPr lang="fi-FI" sz="3200">
                <a:solidFill>
                  <a:schemeClr val="bg2"/>
                </a:solidFill>
                <a:latin typeface="Calibri Light"/>
                <a:cs typeface="Calibri Light"/>
              </a:rPr>
              <a:t>Tehdään erilaisia esineitä,  omien suunnitelmien tai mallien pohjalta.</a:t>
            </a:r>
          </a:p>
          <a:p>
            <a:r>
              <a:rPr lang="fi-FI" sz="3200">
                <a:solidFill>
                  <a:schemeClr val="bg2"/>
                </a:solidFill>
                <a:latin typeface="Calibri Light"/>
                <a:cs typeface="Calibri Light"/>
              </a:rPr>
              <a:t>Tarvittaessa voidaan myös huoltaa ja korjata monenmoista.</a:t>
            </a:r>
          </a:p>
          <a:p>
            <a:endParaRPr lang="fi-FI" sz="3200">
              <a:solidFill>
                <a:srgbClr val="002060"/>
              </a:solidFill>
              <a:latin typeface="Calibri Light"/>
              <a:cs typeface="Calibri Light"/>
            </a:endParaRPr>
          </a:p>
        </p:txBody>
      </p:sp>
      <p:sp>
        <p:nvSpPr>
          <p:cNvPr id="11" name="Tekstiruutu 10">
            <a:extLst>
              <a:ext uri="{FF2B5EF4-FFF2-40B4-BE49-F238E27FC236}">
                <a16:creationId xmlns:a16="http://schemas.microsoft.com/office/drawing/2014/main" id="{BF27A84D-83DA-4914-B70D-6B2F3A902D23}"/>
              </a:ext>
            </a:extLst>
          </p:cNvPr>
          <p:cNvSpPr txBox="1"/>
          <p:nvPr/>
        </p:nvSpPr>
        <p:spPr>
          <a:xfrm>
            <a:off x="6045200" y="63119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t>Lähde: PP-kuvapankki</a:t>
            </a:r>
            <a:r>
              <a:rPr lang="fi-FI">
                <a:cs typeface="Calibri"/>
              </a:rPr>
              <a:t>​</a:t>
            </a:r>
            <a:endParaRPr lang="fi-FI"/>
          </a:p>
        </p:txBody>
      </p:sp>
      <p:sp>
        <p:nvSpPr>
          <p:cNvPr id="12" name="Tekstiruutu 11">
            <a:extLst>
              <a:ext uri="{FF2B5EF4-FFF2-40B4-BE49-F238E27FC236}">
                <a16:creationId xmlns:a16="http://schemas.microsoft.com/office/drawing/2014/main" id="{04B80CBF-98FB-4C01-A7F7-6ED5281A5685}"/>
              </a:ext>
            </a:extLst>
          </p:cNvPr>
          <p:cNvSpPr txBox="1"/>
          <p:nvPr/>
        </p:nvSpPr>
        <p:spPr>
          <a:xfrm>
            <a:off x="10591800" y="6235700"/>
            <a:ext cx="1524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t>Eeva Tiainen</a:t>
            </a:r>
          </a:p>
        </p:txBody>
      </p:sp>
      <p:sp>
        <p:nvSpPr>
          <p:cNvPr id="13" name="Tekstiruutu 12">
            <a:extLst>
              <a:ext uri="{FF2B5EF4-FFF2-40B4-BE49-F238E27FC236}">
                <a16:creationId xmlns:a16="http://schemas.microsoft.com/office/drawing/2014/main" id="{3182B65D-08CB-427E-AB60-AD669F5D47D2}"/>
              </a:ext>
            </a:extLst>
          </p:cNvPr>
          <p:cNvSpPr txBox="1"/>
          <p:nvPr/>
        </p:nvSpPr>
        <p:spPr>
          <a:xfrm>
            <a:off x="8686006" y="1308894"/>
            <a:ext cx="50800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4400">
                <a:solidFill>
                  <a:srgbClr val="FF0000"/>
                </a:solidFill>
                <a:latin typeface="Eras Demi ITC"/>
              </a:rPr>
              <a:t>S</a:t>
            </a:r>
            <a:r>
              <a:rPr lang="fi-FI" sz="1600">
                <a:solidFill>
                  <a:srgbClr val="FF0000"/>
                </a:solidFill>
                <a:latin typeface="Eras Demi ITC"/>
              </a:rPr>
              <a:t>opii sinulle, joka haluat</a:t>
            </a:r>
          </a:p>
          <a:p>
            <a:r>
              <a:rPr lang="fi-FI" sz="1600">
                <a:solidFill>
                  <a:srgbClr val="FF0000"/>
                </a:solidFill>
                <a:latin typeface="Eras Demi ITC"/>
              </a:rPr>
              <a:t>suunnitella</a:t>
            </a:r>
          </a:p>
          <a:p>
            <a:r>
              <a:rPr lang="fi-FI" sz="1600">
                <a:solidFill>
                  <a:srgbClr val="FF0000"/>
                </a:solidFill>
                <a:latin typeface="Eras Demi ITC"/>
              </a:rPr>
              <a:t>valmistaa</a:t>
            </a:r>
          </a:p>
          <a:p>
            <a:r>
              <a:rPr lang="fi-FI" sz="1600">
                <a:solidFill>
                  <a:srgbClr val="FF0000"/>
                </a:solidFill>
                <a:latin typeface="Eras Demi ITC"/>
              </a:rPr>
              <a:t>rakentaa</a:t>
            </a:r>
          </a:p>
          <a:p>
            <a:r>
              <a:rPr lang="fi-FI" sz="1600">
                <a:solidFill>
                  <a:srgbClr val="FF0000"/>
                </a:solidFill>
                <a:latin typeface="Eras Demi ITC"/>
              </a:rPr>
              <a:t>korjata</a:t>
            </a:r>
          </a:p>
          <a:p>
            <a:r>
              <a:rPr lang="fi-FI" sz="1600">
                <a:solidFill>
                  <a:srgbClr val="FF0000"/>
                </a:solidFill>
                <a:latin typeface="Eras Demi ITC"/>
              </a:rPr>
              <a:t>tutkia </a:t>
            </a:r>
          </a:p>
          <a:p>
            <a:r>
              <a:rPr lang="fi-FI" sz="1600">
                <a:solidFill>
                  <a:srgbClr val="FF0000"/>
                </a:solidFill>
                <a:latin typeface="Eras Demi ITC"/>
              </a:rPr>
              <a:t>erilaisia esineitä</a:t>
            </a:r>
          </a:p>
        </p:txBody>
      </p:sp>
    </p:spTree>
    <p:extLst>
      <p:ext uri="{BB962C8B-B14F-4D97-AF65-F5344CB8AC3E}">
        <p14:creationId xmlns:p14="http://schemas.microsoft.com/office/powerpoint/2010/main" val="17057433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objekti, kierre, vihreä, köysi&#10;&#10;Kuvaus luotu automaattisesti">
            <a:extLst>
              <a:ext uri="{FF2B5EF4-FFF2-40B4-BE49-F238E27FC236}">
                <a16:creationId xmlns:a16="http://schemas.microsoft.com/office/drawing/2014/main" id="{E8A8B8AD-F16E-4845-8A2C-120C512262A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6680"/>
          <a:stretch/>
        </p:blipFill>
        <p:spPr>
          <a:xfrm>
            <a:off x="2522356" y="10"/>
            <a:ext cx="9669642" cy="6857990"/>
          </a:xfrm>
          <a:prstGeom prst="rect">
            <a:avLst/>
          </a:prstGeom>
        </p:spPr>
      </p:pic>
      <p:sp>
        <p:nvSpPr>
          <p:cNvPr id="8"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F1439C5-7F5A-47A7-92DB-E52AC41E50D2}"/>
              </a:ext>
            </a:extLst>
          </p:cNvPr>
          <p:cNvSpPr>
            <a:spLocks noGrp="1"/>
          </p:cNvSpPr>
          <p:nvPr>
            <p:ph type="title"/>
          </p:nvPr>
        </p:nvSpPr>
        <p:spPr>
          <a:xfrm>
            <a:off x="445294" y="365125"/>
            <a:ext cx="4215095" cy="1899912"/>
          </a:xfrm>
        </p:spPr>
        <p:txBody>
          <a:bodyPr>
            <a:normAutofit/>
          </a:bodyPr>
          <a:lstStyle/>
          <a:p>
            <a:r>
              <a:rPr lang="fi-FI" sz="4000" b="1" err="1">
                <a:cs typeface="Calibri Light"/>
              </a:rPr>
              <a:t>vKSts</a:t>
            </a:r>
            <a:r>
              <a:rPr lang="fi-FI" sz="4000" b="1">
                <a:cs typeface="Calibri Light"/>
              </a:rPr>
              <a:t> Käsityö</a:t>
            </a:r>
            <a:br>
              <a:rPr lang="en-US"/>
            </a:br>
            <a:r>
              <a:rPr lang="fi-FI" sz="4000" b="1">
                <a:cs typeface="Calibri Light"/>
              </a:rPr>
              <a:t>Tekstiilityö</a:t>
            </a:r>
            <a:endParaRPr lang="fi-FI" sz="4000" b="1" err="1"/>
          </a:p>
        </p:txBody>
      </p:sp>
      <p:sp>
        <p:nvSpPr>
          <p:cNvPr id="10" name="Content Placeholder 8">
            <a:extLst>
              <a:ext uri="{FF2B5EF4-FFF2-40B4-BE49-F238E27FC236}">
                <a16:creationId xmlns:a16="http://schemas.microsoft.com/office/drawing/2014/main" id="{4E9FA49B-4466-490E-AC88-DF03A7F3A2D6}"/>
              </a:ext>
            </a:extLst>
          </p:cNvPr>
          <p:cNvSpPr>
            <a:spLocks noGrp="1"/>
          </p:cNvSpPr>
          <p:nvPr>
            <p:ph idx="1"/>
          </p:nvPr>
        </p:nvSpPr>
        <p:spPr>
          <a:xfrm>
            <a:off x="445294" y="2112732"/>
            <a:ext cx="6167721" cy="4278543"/>
          </a:xfrm>
        </p:spPr>
        <p:txBody>
          <a:bodyPr vert="horz" lIns="91440" tIns="45720" rIns="91440" bIns="45720" rtlCol="0" anchor="t">
            <a:normAutofit/>
          </a:bodyPr>
          <a:lstStyle/>
          <a:p>
            <a:pPr marL="0" indent="0">
              <a:buNone/>
            </a:pPr>
            <a:r>
              <a:rPr lang="en-US" sz="2400" err="1">
                <a:cs typeface="Calibri" panose="020F0502020204030204"/>
              </a:rPr>
              <a:t>Toteutetaan</a:t>
            </a:r>
            <a:r>
              <a:rPr lang="en-US" sz="2400">
                <a:cs typeface="Calibri" panose="020F0502020204030204"/>
              </a:rPr>
              <a:t> </a:t>
            </a:r>
            <a:r>
              <a:rPr lang="en-US" sz="2400" err="1">
                <a:cs typeface="Calibri" panose="020F0502020204030204"/>
              </a:rPr>
              <a:t>omien</a:t>
            </a:r>
            <a:r>
              <a:rPr lang="en-US" sz="2400">
                <a:cs typeface="Calibri" panose="020F0502020204030204"/>
              </a:rPr>
              <a:t> </a:t>
            </a:r>
            <a:r>
              <a:rPr lang="en-US" sz="2400" err="1">
                <a:cs typeface="Calibri" panose="020F0502020204030204"/>
              </a:rPr>
              <a:t>suunnitelmien</a:t>
            </a:r>
            <a:r>
              <a:rPr lang="en-US" sz="2400">
                <a:cs typeface="Calibri" panose="020F0502020204030204"/>
              </a:rPr>
              <a:t> </a:t>
            </a:r>
            <a:r>
              <a:rPr lang="en-US" sz="2400" err="1">
                <a:cs typeface="Calibri" panose="020F0502020204030204"/>
              </a:rPr>
              <a:t>mukaisia</a:t>
            </a:r>
            <a:r>
              <a:rPr lang="en-US" sz="2400">
                <a:cs typeface="Calibri" panose="020F0502020204030204"/>
              </a:rPr>
              <a:t> </a:t>
            </a:r>
            <a:r>
              <a:rPr lang="en-US" sz="2400" err="1">
                <a:cs typeface="Calibri" panose="020F0502020204030204"/>
              </a:rPr>
              <a:t>töitä</a:t>
            </a:r>
            <a:r>
              <a:rPr lang="en-US" sz="2400">
                <a:cs typeface="Calibri" panose="020F0502020204030204"/>
              </a:rPr>
              <a:t> </a:t>
            </a:r>
            <a:r>
              <a:rPr lang="en-US" sz="2400" err="1">
                <a:cs typeface="Calibri" panose="020F0502020204030204"/>
              </a:rPr>
              <a:t>erilaisista</a:t>
            </a:r>
            <a:r>
              <a:rPr lang="en-US" sz="2400">
                <a:cs typeface="Calibri" panose="020F0502020204030204"/>
              </a:rPr>
              <a:t> </a:t>
            </a:r>
            <a:r>
              <a:rPr lang="en-US" sz="2400" err="1">
                <a:cs typeface="Calibri" panose="020F0502020204030204"/>
              </a:rPr>
              <a:t>aihepiireistä</a:t>
            </a:r>
            <a:r>
              <a:rPr lang="en-US" sz="2400">
                <a:cs typeface="Calibri" panose="020F0502020204030204"/>
              </a:rPr>
              <a:t>. </a:t>
            </a:r>
            <a:r>
              <a:rPr lang="en-US" sz="2400" err="1">
                <a:cs typeface="Calibri" panose="020F0502020204030204"/>
              </a:rPr>
              <a:t>Suunnittelussa</a:t>
            </a:r>
            <a:r>
              <a:rPr lang="en-US" sz="2400">
                <a:cs typeface="Calibri" panose="020F0502020204030204"/>
              </a:rPr>
              <a:t> </a:t>
            </a:r>
            <a:r>
              <a:rPr lang="en-US" sz="2400" err="1">
                <a:cs typeface="Calibri" panose="020F0502020204030204"/>
              </a:rPr>
              <a:t>kannustetaan</a:t>
            </a:r>
            <a:r>
              <a:rPr lang="en-US" sz="2400">
                <a:cs typeface="Calibri" panose="020F0502020204030204"/>
              </a:rPr>
              <a:t> </a:t>
            </a:r>
            <a:r>
              <a:rPr lang="en-US" sz="2400" err="1">
                <a:cs typeface="Calibri" panose="020F0502020204030204"/>
              </a:rPr>
              <a:t>luovuuteen</a:t>
            </a:r>
            <a:r>
              <a:rPr lang="en-US" sz="2400">
                <a:cs typeface="Calibri" panose="020F0502020204030204"/>
              </a:rPr>
              <a:t> ja </a:t>
            </a:r>
            <a:r>
              <a:rPr lang="en-US" sz="2400" err="1">
                <a:cs typeface="Calibri" panose="020F0502020204030204"/>
              </a:rPr>
              <a:t>omaperäisyyteen</a:t>
            </a:r>
            <a:r>
              <a:rPr lang="en-US" sz="2400">
                <a:cs typeface="Calibri" panose="020F0502020204030204"/>
              </a:rPr>
              <a:t>.</a:t>
            </a:r>
          </a:p>
          <a:p>
            <a:pPr marL="0" indent="0">
              <a:buNone/>
            </a:pPr>
            <a:endParaRPr lang="en-US" sz="2400">
              <a:cs typeface="Calibri" panose="020F0502020204030204"/>
            </a:endParaRPr>
          </a:p>
          <a:p>
            <a:pPr marL="0" indent="0">
              <a:buNone/>
            </a:pPr>
            <a:r>
              <a:rPr lang="en-US" sz="2400" err="1">
                <a:cs typeface="Calibri" panose="020F0502020204030204"/>
              </a:rPr>
              <a:t>Käytetään</a:t>
            </a:r>
            <a:r>
              <a:rPr lang="en-US" sz="2400">
                <a:cs typeface="Calibri" panose="020F0502020204030204"/>
              </a:rPr>
              <a:t> </a:t>
            </a:r>
            <a:r>
              <a:rPr lang="en-US" sz="2400" err="1">
                <a:cs typeface="Calibri" panose="020F0502020204030204"/>
              </a:rPr>
              <a:t>monipuolisesti</a:t>
            </a:r>
            <a:r>
              <a:rPr lang="en-US" sz="2400">
                <a:cs typeface="Calibri" panose="020F0502020204030204"/>
              </a:rPr>
              <a:t> </a:t>
            </a:r>
            <a:r>
              <a:rPr lang="en-US" sz="2400" err="1">
                <a:cs typeface="Calibri" panose="020F0502020204030204"/>
              </a:rPr>
              <a:t>tekstiilityön</a:t>
            </a:r>
            <a:r>
              <a:rPr lang="en-US" sz="2400">
                <a:cs typeface="Calibri" panose="020F0502020204030204"/>
              </a:rPr>
              <a:t> </a:t>
            </a:r>
            <a:r>
              <a:rPr lang="en-US" sz="2400" err="1">
                <a:cs typeface="Calibri" panose="020F0502020204030204"/>
              </a:rPr>
              <a:t>materiaaleja</a:t>
            </a:r>
            <a:r>
              <a:rPr lang="en-US" sz="2400">
                <a:cs typeface="Calibri" panose="020F0502020204030204"/>
              </a:rPr>
              <a:t>, </a:t>
            </a:r>
            <a:r>
              <a:rPr lang="en-US" sz="2400" err="1">
                <a:cs typeface="Calibri" panose="020F0502020204030204"/>
              </a:rPr>
              <a:t>tekniikoita</a:t>
            </a:r>
            <a:r>
              <a:rPr lang="en-US" sz="2400">
                <a:cs typeface="Calibri" panose="020F0502020204030204"/>
              </a:rPr>
              <a:t> ja </a:t>
            </a:r>
            <a:r>
              <a:rPr lang="en-US" sz="2400" err="1">
                <a:cs typeface="Calibri" panose="020F0502020204030204"/>
              </a:rPr>
              <a:t>työvälineitä</a:t>
            </a:r>
            <a:r>
              <a:rPr lang="en-US" sz="2400">
                <a:cs typeface="Calibri" panose="020F0502020204030204"/>
              </a:rPr>
              <a:t>.</a:t>
            </a:r>
          </a:p>
          <a:p>
            <a:pPr marL="0" indent="0">
              <a:buNone/>
            </a:pPr>
            <a:endParaRPr lang="en-US" sz="2400">
              <a:cs typeface="Calibri" panose="020F0502020204030204"/>
            </a:endParaRPr>
          </a:p>
          <a:p>
            <a:pPr marL="0" indent="0">
              <a:buNone/>
            </a:pPr>
            <a:r>
              <a:rPr lang="en-US" sz="2400" err="1">
                <a:cs typeface="Calibri" panose="020F0502020204030204"/>
              </a:rPr>
              <a:t>Opitaan</a:t>
            </a:r>
            <a:r>
              <a:rPr lang="en-US" sz="2400">
                <a:cs typeface="Calibri" panose="020F0502020204030204"/>
              </a:rPr>
              <a:t> </a:t>
            </a:r>
            <a:r>
              <a:rPr lang="en-US" sz="2400" err="1">
                <a:cs typeface="Calibri" panose="020F0502020204030204"/>
              </a:rPr>
              <a:t>vastuullista</a:t>
            </a:r>
            <a:r>
              <a:rPr lang="en-US" sz="2400">
                <a:cs typeface="Calibri" panose="020F0502020204030204"/>
              </a:rPr>
              <a:t> </a:t>
            </a:r>
            <a:r>
              <a:rPr lang="en-US" sz="2400" err="1">
                <a:cs typeface="Calibri" panose="020F0502020204030204"/>
              </a:rPr>
              <a:t>tekstiilien</a:t>
            </a:r>
            <a:r>
              <a:rPr lang="en-US" sz="2400">
                <a:cs typeface="Calibri" panose="020F0502020204030204"/>
              </a:rPr>
              <a:t> </a:t>
            </a:r>
            <a:r>
              <a:rPr lang="en-US" sz="2400" err="1">
                <a:cs typeface="Calibri" panose="020F0502020204030204"/>
              </a:rPr>
              <a:t>käyttöä</a:t>
            </a:r>
            <a:r>
              <a:rPr lang="en-US" sz="2400">
                <a:cs typeface="Calibri" panose="020F0502020204030204"/>
              </a:rPr>
              <a:t> ja </a:t>
            </a:r>
            <a:r>
              <a:rPr lang="en-US" sz="2400" err="1">
                <a:cs typeface="Calibri" panose="020F0502020204030204"/>
              </a:rPr>
              <a:t>kuluttamista</a:t>
            </a:r>
            <a:r>
              <a:rPr lang="en-US" sz="2400">
                <a:cs typeface="Calibri" panose="020F0502020204030204"/>
              </a:rPr>
              <a:t>.</a:t>
            </a:r>
          </a:p>
          <a:p>
            <a:pPr marL="0" indent="0">
              <a:buNone/>
            </a:pPr>
            <a:endParaRPr lang="en-US" sz="2400">
              <a:cs typeface="Calibri" panose="020F0502020204030204"/>
            </a:endParaRPr>
          </a:p>
          <a:p>
            <a:pPr marL="0" indent="0">
              <a:buNone/>
            </a:pPr>
            <a:endParaRPr lang="en-US" sz="2400">
              <a:cs typeface="Calibri" panose="020F0502020204030204"/>
            </a:endParaRPr>
          </a:p>
          <a:p>
            <a:pPr marL="0" indent="0">
              <a:buNone/>
            </a:pPr>
            <a:endParaRPr lang="en-US" sz="2400">
              <a:cs typeface="Calibri" panose="020F0502020204030204"/>
            </a:endParaRPr>
          </a:p>
          <a:p>
            <a:pPr marL="0" indent="0">
              <a:buNone/>
            </a:pPr>
            <a:endParaRPr lang="en-US" sz="2400">
              <a:cs typeface="Calibri" panose="020F0502020204030204"/>
            </a:endParaRPr>
          </a:p>
          <a:p>
            <a:pPr marL="0" indent="0">
              <a:buNone/>
            </a:pPr>
            <a:endParaRPr lang="en-US" sz="2400">
              <a:cs typeface="Calibri" panose="020F0502020204030204"/>
            </a:endParaRPr>
          </a:p>
        </p:txBody>
      </p:sp>
      <p:sp>
        <p:nvSpPr>
          <p:cNvPr id="5" name="Tekstiruutu 4">
            <a:extLst>
              <a:ext uri="{FF2B5EF4-FFF2-40B4-BE49-F238E27FC236}">
                <a16:creationId xmlns:a16="http://schemas.microsoft.com/office/drawing/2014/main" id="{2BC56244-6613-4A3F-B15C-060C1A0D3857}"/>
              </a:ext>
            </a:extLst>
          </p:cNvPr>
          <p:cNvSpPr txBox="1"/>
          <p:nvPr/>
        </p:nvSpPr>
        <p:spPr>
          <a:xfrm>
            <a:off x="9617255" y="6657945"/>
            <a:ext cx="2574743" cy="200055"/>
          </a:xfrm>
          <a:prstGeom prst="rect">
            <a:avLst/>
          </a:prstGeom>
          <a:solidFill>
            <a:srgbClr val="000000"/>
          </a:solidFill>
        </p:spPr>
        <p:txBody>
          <a:bodyPr wrap="none">
            <a:spAutoFit/>
          </a:bodyPr>
          <a:lstStyle/>
          <a:p>
            <a:pPr algn="r">
              <a:spcAft>
                <a:spcPts val="600"/>
              </a:spcAft>
            </a:pPr>
            <a:r>
              <a:rPr lang="en-US" sz="700">
                <a:solidFill>
                  <a:srgbClr val="FFFFFF"/>
                </a:solidFill>
                <a:hlinkClick r:id="rId3">
                  <a:extLst>
                    <a:ext uri="{A12FA001-AC4F-418D-AE19-62706E023703}">
                      <ahyp:hlinkClr xmlns:ahyp="http://schemas.microsoft.com/office/drawing/2018/hyperlinkcolor" val="tx"/>
                    </a:ext>
                  </a:extLst>
                </a:hlinkClick>
              </a:rPr>
              <a:t>Tämä valokuva</a:t>
            </a:r>
            <a:r>
              <a:rPr lang="en-US" sz="700">
                <a:solidFill>
                  <a:srgbClr val="FFFFFF"/>
                </a:solidFill>
              </a:rPr>
              <a:t>, tekijä Tuntematon tekijä, käyttöoikeus: </a:t>
            </a:r>
            <a:r>
              <a:rPr lang="en-US" sz="700">
                <a:solidFill>
                  <a:srgbClr val="FFFFFF"/>
                </a:solidFill>
                <a:hlinkClick r:id="rId4">
                  <a:extLst>
                    <a:ext uri="{A12FA001-AC4F-418D-AE19-62706E023703}">
                      <ahyp:hlinkClr xmlns:ahyp="http://schemas.microsoft.com/office/drawing/2018/hyperlinkcolor" val="tx"/>
                    </a:ext>
                  </a:extLst>
                </a:hlinkClick>
              </a:rPr>
              <a:t>CC BY-SA</a:t>
            </a:r>
            <a:r>
              <a:rPr lang="en-US" sz="700">
                <a:solidFill>
                  <a:srgbClr val="FFFFFF"/>
                </a:solidFill>
              </a:rPr>
              <a:t>.</a:t>
            </a:r>
          </a:p>
        </p:txBody>
      </p:sp>
    </p:spTree>
    <p:extLst>
      <p:ext uri="{BB962C8B-B14F-4D97-AF65-F5344CB8AC3E}">
        <p14:creationId xmlns:p14="http://schemas.microsoft.com/office/powerpoint/2010/main" val="3552732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4">
            <a:extLst>
              <a:ext uri="{FF2B5EF4-FFF2-40B4-BE49-F238E27FC236}">
                <a16:creationId xmlns:a16="http://schemas.microsoft.com/office/drawing/2014/main" id="{FFE726E8-B738-483F-9D62-F41D65C2C4EA}"/>
              </a:ext>
            </a:extLst>
          </p:cNvPr>
          <p:cNvPicPr>
            <a:picLocks noChangeAspect="1"/>
          </p:cNvPicPr>
          <p:nvPr/>
        </p:nvPicPr>
        <p:blipFill>
          <a:blip r:embed="rId2"/>
          <a:stretch>
            <a:fillRect/>
          </a:stretch>
        </p:blipFill>
        <p:spPr>
          <a:xfrm>
            <a:off x="-121441" y="-1183480"/>
            <a:ext cx="12863508" cy="8177208"/>
          </a:xfrm>
          <a:prstGeom prst="rect">
            <a:avLst/>
          </a:prstGeom>
        </p:spPr>
      </p:pic>
      <p:sp>
        <p:nvSpPr>
          <p:cNvPr id="2" name="Otsikko 1">
            <a:extLst>
              <a:ext uri="{FF2B5EF4-FFF2-40B4-BE49-F238E27FC236}">
                <a16:creationId xmlns:a16="http://schemas.microsoft.com/office/drawing/2014/main" id="{3B281C88-1BAC-4B11-8629-E05ACC9E1012}"/>
              </a:ext>
            </a:extLst>
          </p:cNvPr>
          <p:cNvSpPr>
            <a:spLocks noGrp="1"/>
          </p:cNvSpPr>
          <p:nvPr>
            <p:ph type="title"/>
          </p:nvPr>
        </p:nvSpPr>
        <p:spPr/>
        <p:txBody>
          <a:bodyPr/>
          <a:lstStyle/>
          <a:p>
            <a:r>
              <a:rPr lang="fi-FI" b="1" err="1">
                <a:solidFill>
                  <a:schemeClr val="bg1"/>
                </a:solidFill>
                <a:cs typeface="Calibri Light"/>
              </a:rPr>
              <a:t>vLI</a:t>
            </a:r>
            <a:r>
              <a:rPr lang="fi-FI" b="1">
                <a:solidFill>
                  <a:schemeClr val="bg1"/>
                </a:solidFill>
                <a:cs typeface="Calibri Light"/>
              </a:rPr>
              <a:t> Liikunta</a:t>
            </a:r>
          </a:p>
        </p:txBody>
      </p:sp>
      <p:sp>
        <p:nvSpPr>
          <p:cNvPr id="3" name="Sisällön paikkamerkki 2">
            <a:extLst>
              <a:ext uri="{FF2B5EF4-FFF2-40B4-BE49-F238E27FC236}">
                <a16:creationId xmlns:a16="http://schemas.microsoft.com/office/drawing/2014/main" id="{6B7CBB67-B52A-46E2-BA4F-F7EA52E17B44}"/>
              </a:ext>
            </a:extLst>
          </p:cNvPr>
          <p:cNvSpPr>
            <a:spLocks noGrp="1"/>
          </p:cNvSpPr>
          <p:nvPr>
            <p:ph idx="1"/>
          </p:nvPr>
        </p:nvSpPr>
        <p:spPr>
          <a:xfrm>
            <a:off x="338137" y="2968624"/>
            <a:ext cx="10515600" cy="3827464"/>
          </a:xfrm>
        </p:spPr>
        <p:txBody>
          <a:bodyPr vert="horz" lIns="91440" tIns="45720" rIns="91440" bIns="45720" rtlCol="0" anchor="t">
            <a:normAutofit/>
          </a:bodyPr>
          <a:lstStyle/>
          <a:p>
            <a:pPr marL="0" indent="0">
              <a:buNone/>
            </a:pPr>
            <a:r>
              <a:rPr lang="fi-FI" b="1">
                <a:solidFill>
                  <a:schemeClr val="bg1"/>
                </a:solidFill>
                <a:ea typeface="+mn-lt"/>
                <a:cs typeface="+mn-lt"/>
              </a:rPr>
              <a:t>Vahvistetaan jo opittuja taitoja sekä laajennetaan liikunnan lajikirjoa.</a:t>
            </a:r>
            <a:endParaRPr lang="fi-FI" b="1">
              <a:solidFill>
                <a:schemeClr val="bg1"/>
              </a:solidFill>
              <a:cs typeface="Calibri" panose="020F0502020204030204"/>
            </a:endParaRPr>
          </a:p>
          <a:p>
            <a:r>
              <a:rPr lang="fi-FI">
                <a:solidFill>
                  <a:schemeClr val="bg1"/>
                </a:solidFill>
                <a:ea typeface="+mn-lt"/>
                <a:cs typeface="+mn-lt"/>
              </a:rPr>
              <a:t> Tavoitteena on, että jokainen löytää oman tasonsa mukaista haastetta peleihin ja muihin liikuntamuotoihin. Liikutaan tavoilla, jotka tuovat iloa ja virkistystä. </a:t>
            </a:r>
            <a:endParaRPr lang="fi-FI">
              <a:solidFill>
                <a:schemeClr val="bg1"/>
              </a:solidFill>
              <a:cs typeface="Calibri"/>
            </a:endParaRPr>
          </a:p>
          <a:p>
            <a:r>
              <a:rPr lang="fi-FI">
                <a:solidFill>
                  <a:schemeClr val="bg1"/>
                </a:solidFill>
                <a:ea typeface="+mn-lt"/>
                <a:cs typeface="+mn-lt"/>
              </a:rPr>
              <a:t>Oppilaat osallistuvat sisällön suunnitteluun. Kurssin yksi päätarkoitus on löytää jokaiselle mieluinen ja sopiva tapa liikkua ja harrastaa liikuntaa läpi elämän. Opetuksessa hyödynnetään koulun omia liikuntatiloja, lähiympäristöä sekä mahdollisuuksien mukaan pyritään hyödyntämään kaupungin tarjoamia liikuntapaikkoja. </a:t>
            </a:r>
            <a:endParaRPr lang="fi-FI">
              <a:solidFill>
                <a:schemeClr val="bg1"/>
              </a:solidFill>
              <a:cs typeface="Calibri"/>
            </a:endParaRPr>
          </a:p>
        </p:txBody>
      </p:sp>
    </p:spTree>
    <p:extLst>
      <p:ext uri="{BB962C8B-B14F-4D97-AF65-F5344CB8AC3E}">
        <p14:creationId xmlns:p14="http://schemas.microsoft.com/office/powerpoint/2010/main" val="10591210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5294F5C-3420-4088-B01E-5E379501695E}"/>
              </a:ext>
            </a:extLst>
          </p:cNvPr>
          <p:cNvSpPr>
            <a:spLocks noGrp="1"/>
          </p:cNvSpPr>
          <p:nvPr>
            <p:ph type="title"/>
          </p:nvPr>
        </p:nvSpPr>
        <p:spPr/>
        <p:txBody>
          <a:bodyPr/>
          <a:lstStyle/>
          <a:p>
            <a:r>
              <a:rPr lang="fi-FI" err="1">
                <a:cs typeface="Calibri Light"/>
              </a:rPr>
              <a:t>vMU</a:t>
            </a:r>
            <a:r>
              <a:rPr lang="fi-FI">
                <a:cs typeface="Calibri Light"/>
              </a:rPr>
              <a:t> Musiikki (Bändisoitto)</a:t>
            </a:r>
            <a:endParaRPr lang="fi-FI"/>
          </a:p>
        </p:txBody>
      </p:sp>
      <p:sp>
        <p:nvSpPr>
          <p:cNvPr id="3" name="Sisällön paikkamerkki 2">
            <a:extLst>
              <a:ext uri="{FF2B5EF4-FFF2-40B4-BE49-F238E27FC236}">
                <a16:creationId xmlns:a16="http://schemas.microsoft.com/office/drawing/2014/main" id="{4CD19595-F5E4-43C5-A4C1-8E487768C4F8}"/>
              </a:ext>
            </a:extLst>
          </p:cNvPr>
          <p:cNvSpPr>
            <a:spLocks noGrp="1"/>
          </p:cNvSpPr>
          <p:nvPr>
            <p:ph idx="1"/>
          </p:nvPr>
        </p:nvSpPr>
        <p:spPr/>
        <p:txBody>
          <a:bodyPr/>
          <a:lstStyle/>
          <a:p>
            <a:r>
              <a:rPr lang="fi-FI"/>
              <a:t>Pääset opettelemaan eri bändisoittimia.  Tämän jälkeen voit valita itsellesi pääsoittimen, johon keskityt.</a:t>
            </a:r>
          </a:p>
          <a:p>
            <a:r>
              <a:rPr lang="fi-FI"/>
              <a:t>Taitojen karttuessa pystyt soittamaan bändissä</a:t>
            </a:r>
          </a:p>
          <a:p>
            <a:r>
              <a:rPr lang="fi-FI"/>
              <a:t>Opettelemme tabulatuurit, rumpuviivaston, sointumerkit ja nuotit.</a:t>
            </a:r>
          </a:p>
          <a:p>
            <a:r>
              <a:rPr lang="fi-FI"/>
              <a:t>Pääset kehittymään oman lähtötasosi pohjalta.</a:t>
            </a:r>
          </a:p>
          <a:p>
            <a:r>
              <a:rPr lang="fi-FI"/>
              <a:t>Sinun ei tarvitse olla hyvä soittaja. Riittää, että sinulla on halu ja innostus oppia soittamaan.</a:t>
            </a:r>
          </a:p>
          <a:p>
            <a:endParaRPr lang="fi-FI"/>
          </a:p>
        </p:txBody>
      </p:sp>
    </p:spTree>
    <p:extLst>
      <p:ext uri="{BB962C8B-B14F-4D97-AF65-F5344CB8AC3E}">
        <p14:creationId xmlns:p14="http://schemas.microsoft.com/office/powerpoint/2010/main" val="18464631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3D8F0D-A831-4681-B331-CE0AB366A321}"/>
              </a:ext>
            </a:extLst>
          </p:cNvPr>
          <p:cNvSpPr>
            <a:spLocks noGrp="1"/>
          </p:cNvSpPr>
          <p:nvPr>
            <p:ph type="title"/>
          </p:nvPr>
        </p:nvSpPr>
        <p:spPr>
          <a:xfrm>
            <a:off x="5069940" y="365124"/>
            <a:ext cx="6172200" cy="1828800"/>
          </a:xfrm>
        </p:spPr>
        <p:txBody>
          <a:bodyPr>
            <a:normAutofit/>
          </a:bodyPr>
          <a:lstStyle/>
          <a:p>
            <a:r>
              <a:rPr lang="fi-FI" err="1">
                <a:cs typeface="Calibri Light"/>
              </a:rPr>
              <a:t>vAI</a:t>
            </a:r>
            <a:r>
              <a:rPr lang="fi-FI">
                <a:cs typeface="Calibri Light"/>
              </a:rPr>
              <a:t> Sanataide</a:t>
            </a:r>
            <a:endParaRPr lang="fi-FI"/>
          </a:p>
        </p:txBody>
      </p:sp>
      <p:pic>
        <p:nvPicPr>
          <p:cNvPr id="4" name="Kuva 4" descr="Kuva, joka sisältää kohteen teksti, ristikko, asiakirja&#10;&#10;Kuvaus luotu automaattisesti">
            <a:extLst>
              <a:ext uri="{FF2B5EF4-FFF2-40B4-BE49-F238E27FC236}">
                <a16:creationId xmlns:a16="http://schemas.microsoft.com/office/drawing/2014/main" id="{8AD48EFA-4293-4658-A126-E30FB1234373}"/>
              </a:ext>
            </a:extLst>
          </p:cNvPr>
          <p:cNvPicPr>
            <a:picLocks noChangeAspect="1"/>
          </p:cNvPicPr>
          <p:nvPr/>
        </p:nvPicPr>
        <p:blipFill rotWithShape="1">
          <a:blip r:embed="rId2"/>
          <a:srcRect l="19536" r="35480"/>
          <a:stretch/>
        </p:blipFill>
        <p:spPr>
          <a:xfrm>
            <a:off x="20" y="10"/>
            <a:ext cx="4639713" cy="6857990"/>
          </a:xfrm>
          <a:prstGeom prst="rect">
            <a:avLst/>
          </a:prstGeom>
        </p:spPr>
      </p:pic>
      <p:sp>
        <p:nvSpPr>
          <p:cNvPr id="3" name="Sisällön paikkamerkki 2">
            <a:extLst>
              <a:ext uri="{FF2B5EF4-FFF2-40B4-BE49-F238E27FC236}">
                <a16:creationId xmlns:a16="http://schemas.microsoft.com/office/drawing/2014/main" id="{B289D93F-5C0D-4562-98D4-E937F9C8AFE4}"/>
              </a:ext>
            </a:extLst>
          </p:cNvPr>
          <p:cNvSpPr>
            <a:spLocks noGrp="1"/>
          </p:cNvSpPr>
          <p:nvPr>
            <p:ph idx="1"/>
          </p:nvPr>
        </p:nvSpPr>
        <p:spPr>
          <a:xfrm>
            <a:off x="5069940" y="2322576"/>
            <a:ext cx="6172200" cy="3858768"/>
          </a:xfrm>
        </p:spPr>
        <p:txBody>
          <a:bodyPr vert="horz" lIns="91440" tIns="45720" rIns="91440" bIns="45720" rtlCol="0">
            <a:normAutofit/>
          </a:bodyPr>
          <a:lstStyle/>
          <a:p>
            <a:r>
              <a:rPr lang="fi-FI" sz="2400">
                <a:ea typeface="+mn-lt"/>
                <a:cs typeface="+mn-lt"/>
              </a:rPr>
              <a:t>Rakastatko tarinoita? Nautitko kirjoittamisesta? Haluatko kehittää luovuuttasi? </a:t>
            </a:r>
            <a:endParaRPr lang="fi-FI" sz="2400">
              <a:cs typeface="Calibri" panose="020F0502020204030204"/>
            </a:endParaRPr>
          </a:p>
          <a:p>
            <a:r>
              <a:rPr lang="fi-FI" sz="2400">
                <a:ea typeface="+mn-lt"/>
                <a:cs typeface="+mn-lt"/>
              </a:rPr>
              <a:t>Sanataide vie sinut matkalle kertomusten ja runojen maailmaan. Tunneilla kirjoitetaan monenlaisia kirjoitusharjoituksia, joissa kokeillaan esimerkiksi erilaisia kertojia, vuoropuheluiden rakentamista ja kuvauksien kirjoittamista. Sanoilla myös leikitellään! Tunneilla myös luetaan kaunokirjallisuutta oman kirjoitustaidon syventämiseksi. </a:t>
            </a:r>
            <a:endParaRPr lang="fi-FI" sz="2400">
              <a:cs typeface="Calibri"/>
            </a:endParaRPr>
          </a:p>
        </p:txBody>
      </p:sp>
    </p:spTree>
    <p:extLst>
      <p:ext uri="{BB962C8B-B14F-4D97-AF65-F5344CB8AC3E}">
        <p14:creationId xmlns:p14="http://schemas.microsoft.com/office/powerpoint/2010/main" val="376109368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C2DACB0-21CD-47D6-A23B-93521AD6833D}"/>
              </a:ext>
            </a:extLst>
          </p:cNvPr>
          <p:cNvSpPr>
            <a:spLocks noGrp="1"/>
          </p:cNvSpPr>
          <p:nvPr>
            <p:ph type="title"/>
          </p:nvPr>
        </p:nvSpPr>
        <p:spPr>
          <a:xfrm>
            <a:off x="686834" y="1153572"/>
            <a:ext cx="3200400" cy="4461163"/>
          </a:xfrm>
        </p:spPr>
        <p:txBody>
          <a:bodyPr>
            <a:normAutofit/>
          </a:bodyPr>
          <a:lstStyle/>
          <a:p>
            <a:r>
              <a:rPr lang="fi-FI">
                <a:solidFill>
                  <a:srgbClr val="FFFFFF"/>
                </a:solidFill>
                <a:cs typeface="Calibri Light"/>
              </a:rPr>
              <a:t>TT-valinnat</a:t>
            </a:r>
            <a:endParaRPr lang="fi-FI">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2C0AD5F8-36BD-4B4D-B6EE-0E2BD39431C7}"/>
              </a:ext>
            </a:extLst>
          </p:cNvPr>
          <p:cNvSpPr>
            <a:spLocks noGrp="1"/>
          </p:cNvSpPr>
          <p:nvPr>
            <p:ph idx="1"/>
          </p:nvPr>
        </p:nvSpPr>
        <p:spPr>
          <a:xfrm>
            <a:off x="4447308" y="591344"/>
            <a:ext cx="6906491" cy="5585619"/>
          </a:xfrm>
        </p:spPr>
        <p:txBody>
          <a:bodyPr vert="horz" lIns="91440" tIns="45720" rIns="91440" bIns="45720" rtlCol="0" anchor="ctr">
            <a:normAutofit/>
          </a:bodyPr>
          <a:lstStyle/>
          <a:p>
            <a:r>
              <a:rPr lang="fi-FI" dirty="0">
                <a:cs typeface="Calibri"/>
              </a:rPr>
              <a:t>Kotitalous: makumatka Eurooppaan</a:t>
            </a:r>
          </a:p>
          <a:p>
            <a:r>
              <a:rPr lang="fi-FI" dirty="0">
                <a:cs typeface="Calibri"/>
              </a:rPr>
              <a:t>Kuvataide</a:t>
            </a:r>
          </a:p>
          <a:p>
            <a:r>
              <a:rPr lang="fi-FI" dirty="0">
                <a:cs typeface="Calibri"/>
              </a:rPr>
              <a:t>Käsityö tekninen</a:t>
            </a:r>
          </a:p>
          <a:p>
            <a:r>
              <a:rPr lang="fi-FI" dirty="0">
                <a:cs typeface="Calibri"/>
              </a:rPr>
              <a:t>Käsityö tekstiili</a:t>
            </a:r>
          </a:p>
          <a:p>
            <a:r>
              <a:rPr lang="fi-FI" dirty="0">
                <a:cs typeface="Calibri"/>
              </a:rPr>
              <a:t>Liikunta</a:t>
            </a:r>
          </a:p>
          <a:p>
            <a:r>
              <a:rPr lang="fi-FI" dirty="0">
                <a:cs typeface="Calibri"/>
              </a:rPr>
              <a:t>Liikuntaluokan liikunta</a:t>
            </a:r>
          </a:p>
          <a:p>
            <a:r>
              <a:rPr lang="fi-FI" dirty="0">
                <a:cs typeface="Calibri"/>
              </a:rPr>
              <a:t>Musiikki</a:t>
            </a:r>
          </a:p>
        </p:txBody>
      </p:sp>
    </p:spTree>
    <p:extLst>
      <p:ext uri="{BB962C8B-B14F-4D97-AF65-F5344CB8AC3E}">
        <p14:creationId xmlns:p14="http://schemas.microsoft.com/office/powerpoint/2010/main" val="3080744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8085BC6-62CC-49FB-8DA5-92066FB41223}"/>
              </a:ext>
            </a:extLst>
          </p:cNvPr>
          <p:cNvSpPr>
            <a:spLocks noGrp="1"/>
          </p:cNvSpPr>
          <p:nvPr>
            <p:ph type="title"/>
          </p:nvPr>
        </p:nvSpPr>
        <p:spPr/>
        <p:txBody>
          <a:bodyPr/>
          <a:lstStyle/>
          <a:p>
            <a:r>
              <a:rPr lang="fi-FI" dirty="0">
                <a:cs typeface="Calibri Light"/>
              </a:rPr>
              <a:t> Lyhyt valinta</a:t>
            </a:r>
            <a:endParaRPr lang="fi-FI" dirty="0"/>
          </a:p>
        </p:txBody>
      </p:sp>
      <p:sp>
        <p:nvSpPr>
          <p:cNvPr id="3" name="Sisällön paikkamerkki 2">
            <a:extLst>
              <a:ext uri="{FF2B5EF4-FFF2-40B4-BE49-F238E27FC236}">
                <a16:creationId xmlns:a16="http://schemas.microsoft.com/office/drawing/2014/main" id="{F3C083DB-9545-4430-8AF1-F76CA7BD91FD}"/>
              </a:ext>
            </a:extLst>
          </p:cNvPr>
          <p:cNvSpPr>
            <a:spLocks noGrp="1"/>
          </p:cNvSpPr>
          <p:nvPr>
            <p:ph idx="1"/>
          </p:nvPr>
        </p:nvSpPr>
        <p:spPr/>
        <p:txBody>
          <a:bodyPr vert="horz" lIns="91440" tIns="45720" rIns="91440" bIns="45720" rtlCol="0" anchor="t">
            <a:normAutofit/>
          </a:bodyPr>
          <a:lstStyle/>
          <a:p>
            <a:pPr marL="0" indent="0">
              <a:buNone/>
            </a:pPr>
            <a:r>
              <a:rPr lang="fi-FI" sz="1400" dirty="0">
                <a:cs typeface="Calibri" panose="020F0502020204030204"/>
              </a:rPr>
              <a:t>Yksi valinta ja varavalinta. Opiskellaan 2 tuntia viikossa syys- tai kevätlukukaudella. Suoritusmerkintä</a:t>
            </a:r>
          </a:p>
          <a:p>
            <a:pPr marL="285750" indent="-285750"/>
            <a:r>
              <a:rPr lang="fi-FI" sz="1400" dirty="0">
                <a:cs typeface="Calibri" panose="020F0502020204030204"/>
              </a:rPr>
              <a:t>Englanti: Movies and music</a:t>
            </a:r>
          </a:p>
          <a:p>
            <a:pPr marL="285750" indent="-285750"/>
            <a:r>
              <a:rPr lang="fi-FI" sz="1400" dirty="0">
                <a:cs typeface="Calibri" panose="020F0502020204030204"/>
              </a:rPr>
              <a:t>Kotitalous: Pohjoismainen leivonta: mutakakuista siemennäkkäriin</a:t>
            </a:r>
          </a:p>
          <a:p>
            <a:pPr marL="285750" indent="-285750"/>
            <a:r>
              <a:rPr lang="fi-FI" sz="1400" dirty="0">
                <a:cs typeface="Calibri" panose="020F0502020204030204"/>
              </a:rPr>
              <a:t>Kuvataide: Piirustus ja maalaus</a:t>
            </a:r>
          </a:p>
          <a:p>
            <a:pPr marL="285750" indent="-285750"/>
            <a:r>
              <a:rPr lang="fi-FI" sz="1400" dirty="0">
                <a:cs typeface="Calibri" panose="020F0502020204030204"/>
              </a:rPr>
              <a:t>Käsityö: Tekninen työ</a:t>
            </a:r>
          </a:p>
          <a:p>
            <a:pPr marL="285750" indent="-285750"/>
            <a:r>
              <a:rPr lang="fi-FI" sz="1400" dirty="0">
                <a:cs typeface="Calibri" panose="020F0502020204030204"/>
              </a:rPr>
              <a:t>Liikunta: Kuntosali / keho ja kunto</a:t>
            </a:r>
          </a:p>
          <a:p>
            <a:pPr marL="285750" indent="-285750"/>
            <a:r>
              <a:rPr lang="fi-FI" sz="1400" dirty="0">
                <a:cs typeface="Calibri" panose="020F0502020204030204"/>
              </a:rPr>
              <a:t>Liikunta: Mailapelit ja palloilu</a:t>
            </a:r>
          </a:p>
          <a:p>
            <a:pPr marL="285750" indent="-285750"/>
            <a:r>
              <a:rPr lang="fi-FI" sz="1400" dirty="0">
                <a:cs typeface="Calibri" panose="020F0502020204030204"/>
              </a:rPr>
              <a:t>Liikuntaluokan liikunta</a:t>
            </a:r>
          </a:p>
          <a:p>
            <a:pPr marL="285750" indent="-285750"/>
            <a:r>
              <a:rPr lang="fi-FI" sz="1400" dirty="0">
                <a:cs typeface="Calibri" panose="020F0502020204030204"/>
              </a:rPr>
              <a:t>Vuorovaikutustaidot</a:t>
            </a:r>
          </a:p>
          <a:p>
            <a:pPr marL="285750" indent="-285750"/>
            <a:endParaRPr lang="fi-FI" sz="1400">
              <a:cs typeface="Calibri" panose="020F0502020204030204"/>
            </a:endParaRPr>
          </a:p>
          <a:p>
            <a:pPr marL="0" indent="0">
              <a:buNone/>
            </a:pPr>
            <a:endParaRPr lang="fi-FI" sz="1400">
              <a:cs typeface="Calibri" panose="020F0502020204030204"/>
            </a:endParaRPr>
          </a:p>
          <a:p>
            <a:pPr marL="0" indent="0">
              <a:buNone/>
            </a:pPr>
            <a:endParaRPr lang="fi-FI" sz="1400">
              <a:cs typeface="Calibri" panose="020F0502020204030204"/>
            </a:endParaRPr>
          </a:p>
        </p:txBody>
      </p:sp>
    </p:spTree>
    <p:extLst>
      <p:ext uri="{BB962C8B-B14F-4D97-AF65-F5344CB8AC3E}">
        <p14:creationId xmlns:p14="http://schemas.microsoft.com/office/powerpoint/2010/main" val="2775972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23">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Triangle 25">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7">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3748159E-DC37-4A4B-AA5C-67CCDB924A88}"/>
              </a:ext>
            </a:extLst>
          </p:cNvPr>
          <p:cNvSpPr>
            <a:spLocks noGrp="1"/>
          </p:cNvSpPr>
          <p:nvPr>
            <p:ph type="title"/>
          </p:nvPr>
        </p:nvSpPr>
        <p:spPr>
          <a:xfrm>
            <a:off x="5255260" y="1188637"/>
            <a:ext cx="5852711" cy="1597228"/>
          </a:xfrm>
        </p:spPr>
        <p:txBody>
          <a:bodyPr vert="horz" lIns="91440" tIns="45720" rIns="91440" bIns="45720" rtlCol="0">
            <a:normAutofit/>
          </a:bodyPr>
          <a:lstStyle/>
          <a:p>
            <a:r>
              <a:rPr lang="en-US" sz="3300" err="1"/>
              <a:t>xEN</a:t>
            </a:r>
            <a:r>
              <a:rPr lang="en-US" sz="3300"/>
              <a:t> </a:t>
            </a:r>
            <a:r>
              <a:rPr lang="en-US" sz="3300" err="1"/>
              <a:t>Englanti</a:t>
            </a:r>
            <a:r>
              <a:rPr lang="en-US" sz="3300" kern="1200">
                <a:latin typeface="+mj-lt"/>
                <a:ea typeface="+mj-ea"/>
                <a:cs typeface="+mj-cs"/>
              </a:rPr>
              <a:t>: Movies and music</a:t>
            </a:r>
            <a:br>
              <a:rPr lang="en-US" sz="3300"/>
            </a:br>
            <a:endParaRPr lang="en-US" sz="3300" kern="1200">
              <a:latin typeface="+mj-lt"/>
              <a:cs typeface="Calibri Light"/>
            </a:endParaRPr>
          </a:p>
        </p:txBody>
      </p:sp>
      <p:pic>
        <p:nvPicPr>
          <p:cNvPr id="4" name="Kuva 4" descr="Kuva, joka sisältää kohteen henkilö, puku, mies, ulko&#10;&#10;Kuvaus luotu automaattisesti">
            <a:extLst>
              <a:ext uri="{FF2B5EF4-FFF2-40B4-BE49-F238E27FC236}">
                <a16:creationId xmlns:a16="http://schemas.microsoft.com/office/drawing/2014/main" id="{8A7AE7B0-E0F3-4F53-9807-392EF61FC607}"/>
              </a:ext>
            </a:extLst>
          </p:cNvPr>
          <p:cNvPicPr>
            <a:picLocks noChangeAspect="1"/>
          </p:cNvPicPr>
          <p:nvPr/>
        </p:nvPicPr>
        <p:blipFill>
          <a:blip r:embed="rId2"/>
          <a:stretch>
            <a:fillRect/>
          </a:stretch>
        </p:blipFill>
        <p:spPr>
          <a:xfrm>
            <a:off x="1870522" y="1188637"/>
            <a:ext cx="2039654" cy="4557888"/>
          </a:xfrm>
          <a:prstGeom prst="rect">
            <a:avLst/>
          </a:prstGeom>
        </p:spPr>
      </p:pic>
      <p:sp>
        <p:nvSpPr>
          <p:cNvPr id="23" name="Content Placeholder 20">
            <a:extLst>
              <a:ext uri="{FF2B5EF4-FFF2-40B4-BE49-F238E27FC236}">
                <a16:creationId xmlns:a16="http://schemas.microsoft.com/office/drawing/2014/main" id="{79DF1BF5-56E8-4655-9DE2-CEDD61251CA2}"/>
              </a:ext>
            </a:extLst>
          </p:cNvPr>
          <p:cNvSpPr>
            <a:spLocks noGrp="1"/>
          </p:cNvSpPr>
          <p:nvPr>
            <p:ph idx="1"/>
          </p:nvPr>
        </p:nvSpPr>
        <p:spPr>
          <a:xfrm>
            <a:off x="5255260" y="2998278"/>
            <a:ext cx="4428236" cy="2728198"/>
          </a:xfrm>
        </p:spPr>
        <p:txBody>
          <a:bodyPr anchor="t">
            <a:normAutofit lnSpcReduction="10000"/>
          </a:bodyPr>
          <a:lstStyle/>
          <a:p>
            <a:r>
              <a:rPr lang="en-US" sz="2000">
                <a:cs typeface="Calibri"/>
              </a:rPr>
              <a:t>We'll watch movies and video clips</a:t>
            </a:r>
          </a:p>
          <a:p>
            <a:r>
              <a:rPr lang="en-US" sz="2000">
                <a:cs typeface="Calibri"/>
              </a:rPr>
              <a:t>Acting and dramatizing scenes</a:t>
            </a:r>
          </a:p>
          <a:p>
            <a:r>
              <a:rPr lang="en-US" sz="2000">
                <a:cs typeface="Calibri"/>
              </a:rPr>
              <a:t>Discussion, vocabulary &amp; listening</a:t>
            </a:r>
          </a:p>
          <a:p>
            <a:endParaRPr lang="en-US" sz="2000">
              <a:cs typeface="Calibri"/>
            </a:endParaRPr>
          </a:p>
          <a:p>
            <a:r>
              <a:rPr lang="en-US" sz="2000">
                <a:cs typeface="Calibri"/>
              </a:rPr>
              <a:t>We'll listen and make music</a:t>
            </a:r>
          </a:p>
          <a:p>
            <a:r>
              <a:rPr lang="en-US" sz="2000">
                <a:cs typeface="Calibri"/>
              </a:rPr>
              <a:t>Presenting your favorites</a:t>
            </a:r>
          </a:p>
          <a:p>
            <a:r>
              <a:rPr lang="en-US" sz="2000">
                <a:cs typeface="Calibri"/>
              </a:rPr>
              <a:t>Expressing your opinion</a:t>
            </a:r>
          </a:p>
        </p:txBody>
      </p:sp>
    </p:spTree>
    <p:extLst>
      <p:ext uri="{BB962C8B-B14F-4D97-AF65-F5344CB8AC3E}">
        <p14:creationId xmlns:p14="http://schemas.microsoft.com/office/powerpoint/2010/main" val="10106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5285609" y="1447800"/>
            <a:ext cx="6258690" cy="3329581"/>
          </a:xfrm>
        </p:spPr>
        <p:txBody>
          <a:bodyPr>
            <a:normAutofit/>
          </a:bodyPr>
          <a:lstStyle/>
          <a:p>
            <a:pPr>
              <a:lnSpc>
                <a:spcPct val="90000"/>
              </a:lnSpc>
            </a:pPr>
            <a:r>
              <a:rPr lang="fi-FI" sz="5400" b="1" err="1"/>
              <a:t>xKO</a:t>
            </a:r>
            <a:r>
              <a:rPr lang="fi-FI" sz="5400" b="1"/>
              <a:t> kotitalous</a:t>
            </a:r>
            <a:br>
              <a:rPr lang="en-US" sz="5400" b="1"/>
            </a:br>
            <a:r>
              <a:rPr lang="fi-FI" sz="4400"/>
              <a:t>Sisältö: </a:t>
            </a:r>
            <a:br>
              <a:rPr lang="en-US" sz="4400"/>
            </a:br>
            <a:r>
              <a:rPr lang="fi-FI" sz="4400"/>
              <a:t>Pohjoismainen leivonta</a:t>
            </a:r>
          </a:p>
        </p:txBody>
      </p:sp>
      <p:sp>
        <p:nvSpPr>
          <p:cNvPr id="3" name="Alaotsikko 2"/>
          <p:cNvSpPr>
            <a:spLocks noGrp="1"/>
          </p:cNvSpPr>
          <p:nvPr>
            <p:ph type="subTitle" idx="1"/>
          </p:nvPr>
        </p:nvSpPr>
        <p:spPr>
          <a:xfrm>
            <a:off x="5285609" y="4777379"/>
            <a:ext cx="6258690" cy="1471019"/>
          </a:xfrm>
        </p:spPr>
        <p:txBody>
          <a:bodyPr>
            <a:normAutofit fontScale="92500" lnSpcReduction="20000"/>
          </a:bodyPr>
          <a:lstStyle/>
          <a:p>
            <a:r>
              <a:rPr lang="fi-FI"/>
              <a:t>Syventävät opinnot 1 </a:t>
            </a:r>
            <a:r>
              <a:rPr lang="fi-FI" err="1"/>
              <a:t>vvh</a:t>
            </a:r>
            <a:endParaRPr lang="fi-FI"/>
          </a:p>
          <a:p>
            <a:r>
              <a:rPr lang="fi-FI"/>
              <a:t>Toteutus 2 h/vko syksyllä tai keväällä</a:t>
            </a:r>
          </a:p>
          <a:p>
            <a:endParaRPr lang="fi-FI"/>
          </a:p>
          <a:p>
            <a:r>
              <a:rPr lang="fi-FI" sz="1900"/>
              <a:t>Kuvat: oppilaiden tuotoksia: kierrepulla, Ässiä</a:t>
            </a:r>
          </a:p>
        </p:txBody>
      </p:sp>
      <p:pic>
        <p:nvPicPr>
          <p:cNvPr id="5" name="Picture 3" descr="D:\Leivonta\Leivonta\STP62168.JPG">
            <a:extLst>
              <a:ext uri="{FF2B5EF4-FFF2-40B4-BE49-F238E27FC236}">
                <a16:creationId xmlns:a16="http://schemas.microsoft.com/office/drawing/2014/main" id="{9D044163-F20F-4811-BDA6-110CB65E042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80" r="3" b="7850"/>
          <a:stretch/>
        </p:blipFill>
        <p:spPr bwMode="auto">
          <a:xfrm>
            <a:off x="607849" y="609602"/>
            <a:ext cx="4027466" cy="2766058"/>
          </a:xfrm>
          <a:prstGeom prst="rect">
            <a:avLst/>
          </a:prstGeom>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Lst>
        </p:spPr>
      </p:pic>
      <p:pic>
        <p:nvPicPr>
          <p:cNvPr id="7" name="Picture 4" descr="D:\Leivonta\Leivonta\STP62173.JPG">
            <a:extLst>
              <a:ext uri="{FF2B5EF4-FFF2-40B4-BE49-F238E27FC236}">
                <a16:creationId xmlns:a16="http://schemas.microsoft.com/office/drawing/2014/main" id="{E1BA249B-14F5-4EC3-9162-D5787A321D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8124"/>
          <a:stretch/>
        </p:blipFill>
        <p:spPr bwMode="auto">
          <a:xfrm>
            <a:off x="607849" y="3482340"/>
            <a:ext cx="4027466" cy="2766058"/>
          </a:xfrm>
          <a:prstGeom prst="rect">
            <a:avLst/>
          </a:prstGeom>
          <a:effectLst>
            <a:outerShdw blurRad="50800" dist="38100" dir="5400000" algn="t" rotWithShape="0">
              <a:prstClr val="black">
                <a:alpha val="43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13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Otsikko 1"/>
          <p:cNvSpPr>
            <a:spLocks noGrp="1"/>
          </p:cNvSpPr>
          <p:nvPr>
            <p:ph type="title"/>
          </p:nvPr>
        </p:nvSpPr>
        <p:spPr>
          <a:xfrm>
            <a:off x="648930" y="629266"/>
            <a:ext cx="6188190" cy="1622321"/>
          </a:xfrm>
        </p:spPr>
        <p:txBody>
          <a:bodyPr>
            <a:normAutofit/>
          </a:bodyPr>
          <a:lstStyle/>
          <a:p>
            <a:r>
              <a:rPr lang="fi-FI">
                <a:solidFill>
                  <a:srgbClr val="EBEBEB"/>
                </a:solidFill>
              </a:rPr>
              <a:t>Tavoitteet</a:t>
            </a:r>
          </a:p>
        </p:txBody>
      </p:sp>
      <p:sp>
        <p:nvSpPr>
          <p:cNvPr id="3" name="Sisällön paikkamerkki 2"/>
          <p:cNvSpPr>
            <a:spLocks noGrp="1"/>
          </p:cNvSpPr>
          <p:nvPr>
            <p:ph idx="1"/>
          </p:nvPr>
        </p:nvSpPr>
        <p:spPr>
          <a:xfrm>
            <a:off x="648930" y="2438400"/>
            <a:ext cx="6188189" cy="3785419"/>
          </a:xfrm>
        </p:spPr>
        <p:txBody>
          <a:bodyPr vert="horz" lIns="91440" tIns="45720" rIns="91440" bIns="45720" rtlCol="0" anchor="t">
            <a:normAutofit/>
          </a:bodyPr>
          <a:lstStyle/>
          <a:p>
            <a:r>
              <a:rPr lang="fi-FI">
                <a:solidFill>
                  <a:srgbClr val="FFFFFF"/>
                </a:solidFill>
              </a:rPr>
              <a:t>Kerrataan perusleivontamenetelmät ja leivonnan perusteet.</a:t>
            </a:r>
          </a:p>
          <a:p>
            <a:r>
              <a:rPr lang="fi-FI">
                <a:solidFill>
                  <a:srgbClr val="FFFFFF"/>
                </a:solidFill>
              </a:rPr>
              <a:t>Valmistetaan perusleivontamenetelmiin perustuen erilaisia suomalaisia ja pohjoismaisia leivonnaisia.</a:t>
            </a:r>
          </a:p>
          <a:p>
            <a:r>
              <a:rPr lang="fi-FI">
                <a:solidFill>
                  <a:srgbClr val="FFFFFF"/>
                </a:solidFill>
              </a:rPr>
              <a:t>Kerrataan ja noudatetaan keittiöhygienian perusteita erityisesti leivonnan näkökulmasta.</a:t>
            </a:r>
          </a:p>
          <a:p>
            <a:endParaRPr lang="fi-FI">
              <a:solidFill>
                <a:srgbClr val="FFFFFF"/>
              </a:solidFill>
            </a:endParaRPr>
          </a:p>
          <a:p>
            <a:r>
              <a:rPr lang="fi-FI" sz="1800">
                <a:solidFill>
                  <a:srgbClr val="92D050"/>
                </a:solidFill>
              </a:rPr>
              <a:t>Kuva: oppilaiden tuotoksia: Koristeltu </a:t>
            </a:r>
            <a:r>
              <a:rPr lang="fi-FI" sz="1800" err="1">
                <a:solidFill>
                  <a:srgbClr val="92D050"/>
                </a:solidFill>
              </a:rPr>
              <a:t>muffiinsi</a:t>
            </a:r>
            <a:endParaRPr lang="fi-FI" sz="1800">
              <a:solidFill>
                <a:srgbClr val="92D050"/>
              </a:solidFill>
            </a:endParaRPr>
          </a:p>
        </p:txBody>
      </p:sp>
      <p:pic>
        <p:nvPicPr>
          <p:cNvPr id="5" name="Kuva 4" descr="Kuva, joka sisältää kohteen jälkiruoka&#10;&#10;Kuvaus luotu automaattisesti">
            <a:extLst>
              <a:ext uri="{FF2B5EF4-FFF2-40B4-BE49-F238E27FC236}">
                <a16:creationId xmlns:a16="http://schemas.microsoft.com/office/drawing/2014/main" id="{9942AC20-FDD4-4973-9B49-6AC1DEF3FD2C}"/>
              </a:ext>
            </a:extLst>
          </p:cNvPr>
          <p:cNvPicPr>
            <a:picLocks noChangeAspect="1"/>
          </p:cNvPicPr>
          <p:nvPr/>
        </p:nvPicPr>
        <p:blipFill rotWithShape="1">
          <a:blip r:embed="rId3">
            <a:extLst>
              <a:ext uri="{28A0092B-C50C-407E-A947-70E740481C1C}">
                <a14:useLocalDpi xmlns:a14="http://schemas.microsoft.com/office/drawing/2010/main" val="0"/>
              </a:ext>
            </a:extLst>
          </a:blip>
          <a:srcRect l="2805" r="700"/>
          <a:stretch/>
        </p:blipFill>
        <p:spPr bwMode="auto">
          <a:xfrm>
            <a:off x="7229175" y="1"/>
            <a:ext cx="4963245" cy="6858001"/>
          </a:xfrm>
          <a:custGeom>
            <a:avLst/>
            <a:gdLst/>
            <a:ahLst/>
            <a:cxnLst/>
            <a:rect l="l" t="t" r="r" b="b"/>
            <a:pathLst>
              <a:path w="4963245" h="6858001">
                <a:moveTo>
                  <a:pt x="1177" y="0"/>
                </a:moveTo>
                <a:lnTo>
                  <a:pt x="1344715" y="0"/>
                </a:lnTo>
                <a:lnTo>
                  <a:pt x="1344715" y="1"/>
                </a:lnTo>
                <a:lnTo>
                  <a:pt x="4963245" y="1"/>
                </a:lnTo>
                <a:lnTo>
                  <a:pt x="4963244" y="6858001"/>
                </a:lnTo>
                <a:lnTo>
                  <a:pt x="900697" y="6858001"/>
                </a:lnTo>
                <a:lnTo>
                  <a:pt x="900697" y="6858000"/>
                </a:lnTo>
                <a:lnTo>
                  <a:pt x="0" y="6858000"/>
                </a:lnTo>
                <a:lnTo>
                  <a:pt x="5883" y="6817538"/>
                </a:lnTo>
                <a:lnTo>
                  <a:pt x="23196" y="6698894"/>
                </a:lnTo>
                <a:lnTo>
                  <a:pt x="35299" y="6612483"/>
                </a:lnTo>
                <a:lnTo>
                  <a:pt x="48073" y="6509613"/>
                </a:lnTo>
                <a:lnTo>
                  <a:pt x="63369" y="6387541"/>
                </a:lnTo>
                <a:lnTo>
                  <a:pt x="79506" y="6252438"/>
                </a:lnTo>
                <a:lnTo>
                  <a:pt x="96483" y="6100191"/>
                </a:lnTo>
                <a:lnTo>
                  <a:pt x="114469" y="5934227"/>
                </a:lnTo>
                <a:lnTo>
                  <a:pt x="132454" y="5753862"/>
                </a:lnTo>
                <a:lnTo>
                  <a:pt x="150776" y="5561838"/>
                </a:lnTo>
                <a:lnTo>
                  <a:pt x="167753" y="5354726"/>
                </a:lnTo>
                <a:lnTo>
                  <a:pt x="184058" y="5138013"/>
                </a:lnTo>
                <a:lnTo>
                  <a:pt x="198849" y="4908956"/>
                </a:lnTo>
                <a:lnTo>
                  <a:pt x="212969" y="4670298"/>
                </a:lnTo>
                <a:lnTo>
                  <a:pt x="226248" y="4421352"/>
                </a:lnTo>
                <a:lnTo>
                  <a:pt x="230955" y="4293793"/>
                </a:lnTo>
                <a:lnTo>
                  <a:pt x="236165" y="4163492"/>
                </a:lnTo>
                <a:lnTo>
                  <a:pt x="241040" y="4031133"/>
                </a:lnTo>
                <a:lnTo>
                  <a:pt x="244234" y="3898087"/>
                </a:lnTo>
                <a:lnTo>
                  <a:pt x="247091" y="3762299"/>
                </a:lnTo>
                <a:lnTo>
                  <a:pt x="250117" y="3625139"/>
                </a:lnTo>
                <a:lnTo>
                  <a:pt x="252134" y="3485236"/>
                </a:lnTo>
                <a:lnTo>
                  <a:pt x="252134" y="3343961"/>
                </a:lnTo>
                <a:lnTo>
                  <a:pt x="253142" y="3201315"/>
                </a:lnTo>
                <a:lnTo>
                  <a:pt x="252134" y="3057297"/>
                </a:lnTo>
                <a:lnTo>
                  <a:pt x="250117" y="2911221"/>
                </a:lnTo>
                <a:lnTo>
                  <a:pt x="248268" y="2765146"/>
                </a:lnTo>
                <a:lnTo>
                  <a:pt x="244234" y="2617013"/>
                </a:lnTo>
                <a:lnTo>
                  <a:pt x="240032" y="2467509"/>
                </a:lnTo>
                <a:lnTo>
                  <a:pt x="235157" y="2318004"/>
                </a:lnTo>
                <a:lnTo>
                  <a:pt x="228266" y="2167128"/>
                </a:lnTo>
                <a:lnTo>
                  <a:pt x="220029" y="2014881"/>
                </a:lnTo>
                <a:lnTo>
                  <a:pt x="212129" y="1861947"/>
                </a:lnTo>
                <a:lnTo>
                  <a:pt x="202044" y="1709014"/>
                </a:lnTo>
                <a:lnTo>
                  <a:pt x="189941" y="1554023"/>
                </a:lnTo>
                <a:lnTo>
                  <a:pt x="177839" y="1401090"/>
                </a:lnTo>
                <a:lnTo>
                  <a:pt x="163887" y="1245413"/>
                </a:lnTo>
                <a:lnTo>
                  <a:pt x="148591" y="1089051"/>
                </a:lnTo>
                <a:lnTo>
                  <a:pt x="132455" y="934746"/>
                </a:lnTo>
                <a:lnTo>
                  <a:pt x="113629" y="778383"/>
                </a:lnTo>
                <a:lnTo>
                  <a:pt x="93458" y="622707"/>
                </a:lnTo>
                <a:lnTo>
                  <a:pt x="73455" y="466344"/>
                </a:lnTo>
                <a:lnTo>
                  <a:pt x="50091" y="310668"/>
                </a:lnTo>
                <a:lnTo>
                  <a:pt x="26222" y="155677"/>
                </a:ln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07443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5AB54DA-5098-4116-BAA1-AB89CAC2081E}"/>
              </a:ext>
            </a:extLst>
          </p:cNvPr>
          <p:cNvSpPr>
            <a:spLocks noGrp="1"/>
          </p:cNvSpPr>
          <p:nvPr>
            <p:ph type="title"/>
          </p:nvPr>
        </p:nvSpPr>
        <p:spPr>
          <a:xfrm>
            <a:off x="838200" y="365125"/>
            <a:ext cx="10515600" cy="1325563"/>
          </a:xfrm>
        </p:spPr>
        <p:txBody>
          <a:bodyPr>
            <a:normAutofit/>
          </a:bodyPr>
          <a:lstStyle/>
          <a:p>
            <a:r>
              <a:rPr lang="fi-FI" sz="5400" err="1">
                <a:cs typeface="Calibri Light"/>
              </a:rPr>
              <a:t>xKU</a:t>
            </a:r>
            <a:r>
              <a:rPr lang="fi-FI" sz="5400">
                <a:cs typeface="Calibri Light"/>
              </a:rPr>
              <a:t> Kuvataide: Piirustus ja maalaus</a:t>
            </a:r>
            <a:endParaRPr lang="fi-FI"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6EDDC726-C48F-43B0-9B63-FFB3A6305A64}"/>
              </a:ext>
            </a:extLst>
          </p:cNvPr>
          <p:cNvSpPr>
            <a:spLocks noGrp="1"/>
          </p:cNvSpPr>
          <p:nvPr>
            <p:ph idx="1"/>
          </p:nvPr>
        </p:nvSpPr>
        <p:spPr>
          <a:xfrm>
            <a:off x="838200" y="1929384"/>
            <a:ext cx="10515600" cy="4251960"/>
          </a:xfrm>
        </p:spPr>
        <p:txBody>
          <a:bodyPr vert="horz" lIns="91440" tIns="45720" rIns="91440" bIns="45720" rtlCol="0">
            <a:normAutofit/>
          </a:bodyPr>
          <a:lstStyle/>
          <a:p>
            <a:r>
              <a:rPr lang="fi-FI" sz="2200">
                <a:ea typeface="+mn-lt"/>
                <a:cs typeface="+mn-lt"/>
              </a:rPr>
              <a:t>Tällä lyhytkurssilla syvennytään piirtämiseen ja maalaamiseen erilaisilla piirtimillä, välineillä ja maaleilla. </a:t>
            </a:r>
            <a:endParaRPr lang="fi-FI" sz="2200">
              <a:cs typeface="Calibri" panose="020F0502020204030204"/>
            </a:endParaRPr>
          </a:p>
          <a:p>
            <a:r>
              <a:rPr lang="fi-FI" sz="2200">
                <a:ea typeface="+mn-lt"/>
                <a:cs typeface="+mn-lt"/>
              </a:rPr>
              <a:t>Tutustutaan kuvataiteen ja visuaalisen kulttuurin perinteisiin ja ajankohtaisiin ilmiöihin.</a:t>
            </a:r>
            <a:endParaRPr lang="fi-FI" sz="2200"/>
          </a:p>
          <a:p>
            <a:r>
              <a:rPr lang="fi-FI" sz="2200">
                <a:ea typeface="+mn-lt"/>
                <a:cs typeface="+mn-lt"/>
              </a:rPr>
              <a:t>Harjoitellaan niin puuväri- kuin lyijykynätekniikoita sekä mm. akvarelleilla ja akryylimaaleilla maalaamista.</a:t>
            </a:r>
            <a:endParaRPr lang="fi-FI" sz="2200"/>
          </a:p>
          <a:p>
            <a:r>
              <a:rPr lang="fi-FI" sz="2200">
                <a:ea typeface="+mn-lt"/>
                <a:cs typeface="+mn-lt"/>
              </a:rPr>
              <a:t>Kurssilla painottuu itseilmaisu.</a:t>
            </a:r>
            <a:endParaRPr lang="fi-FI" sz="2200"/>
          </a:p>
          <a:p>
            <a:r>
              <a:rPr lang="fi-FI" sz="2200">
                <a:ea typeface="+mn-lt"/>
                <a:cs typeface="+mn-lt"/>
              </a:rPr>
              <a:t>Samalla kehittyvät myös kädentaidot.</a:t>
            </a:r>
            <a:endParaRPr lang="fi-FI" sz="2200"/>
          </a:p>
          <a:p>
            <a:endParaRPr lang="fi-FI" sz="2200">
              <a:cs typeface="Calibri"/>
            </a:endParaRPr>
          </a:p>
        </p:txBody>
      </p:sp>
    </p:spTree>
    <p:extLst>
      <p:ext uri="{BB962C8B-B14F-4D97-AF65-F5344CB8AC3E}">
        <p14:creationId xmlns:p14="http://schemas.microsoft.com/office/powerpoint/2010/main" val="1428343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0D7B6173-1D58-48E2-83CF-37350F315F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BE149CDF-5DAC-4860-A285-9492CF2090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0DAC8FB-A162-44E3-A606-C855A03A5B0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88952" cy="6862380"/>
          </a:xfrm>
          <a:prstGeom prst="rect">
            <a:avLst/>
          </a:prstGeom>
        </p:spPr>
      </p:pic>
      <p:sp>
        <p:nvSpPr>
          <p:cNvPr id="30" name="Rectangle 29">
            <a:extLst>
              <a:ext uri="{FF2B5EF4-FFF2-40B4-BE49-F238E27FC236}">
                <a16:creationId xmlns:a16="http://schemas.microsoft.com/office/drawing/2014/main" id="{21BDEC81-16A7-4451-B893-C15000083B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6A515A1-4D80-430E-BE0A-71A290516A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542" y="729175"/>
            <a:ext cx="11099352" cy="5399650"/>
          </a:xfrm>
          <a:prstGeom prst="rect">
            <a:avLst/>
          </a:prstGeom>
          <a:solidFill>
            <a:schemeClr val="bg1"/>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2" name="Otsikko 1">
            <a:extLst>
              <a:ext uri="{FF2B5EF4-FFF2-40B4-BE49-F238E27FC236}">
                <a16:creationId xmlns:a16="http://schemas.microsoft.com/office/drawing/2014/main" id="{529CCE5F-6128-4F61-A856-FCA19CE81D83}"/>
              </a:ext>
            </a:extLst>
          </p:cNvPr>
          <p:cNvSpPr>
            <a:spLocks noGrp="1"/>
          </p:cNvSpPr>
          <p:nvPr>
            <p:ph type="title"/>
          </p:nvPr>
        </p:nvSpPr>
        <p:spPr>
          <a:xfrm>
            <a:off x="1191966" y="905011"/>
            <a:ext cx="3629555" cy="1889135"/>
          </a:xfrm>
        </p:spPr>
        <p:txBody>
          <a:bodyPr anchor="b">
            <a:normAutofit/>
          </a:bodyPr>
          <a:lstStyle/>
          <a:p>
            <a:r>
              <a:rPr lang="fi-FI" sz="4100" err="1">
                <a:cs typeface="Calibri Light"/>
              </a:rPr>
              <a:t>xKU</a:t>
            </a:r>
            <a:r>
              <a:rPr lang="fi-FI" sz="4100">
                <a:cs typeface="Calibri Light"/>
              </a:rPr>
              <a:t> Kuvataide: Piirustus ja maalaus</a:t>
            </a:r>
            <a:endParaRPr lang="fi-FI" sz="4100"/>
          </a:p>
        </p:txBody>
      </p:sp>
      <p:sp>
        <p:nvSpPr>
          <p:cNvPr id="3" name="Sisällön paikkamerkki 2">
            <a:extLst>
              <a:ext uri="{FF2B5EF4-FFF2-40B4-BE49-F238E27FC236}">
                <a16:creationId xmlns:a16="http://schemas.microsoft.com/office/drawing/2014/main" id="{3874F8D5-F752-4803-B10F-50C761CD0BDF}"/>
              </a:ext>
            </a:extLst>
          </p:cNvPr>
          <p:cNvSpPr>
            <a:spLocks noGrp="1"/>
          </p:cNvSpPr>
          <p:nvPr>
            <p:ph idx="1"/>
          </p:nvPr>
        </p:nvSpPr>
        <p:spPr>
          <a:xfrm>
            <a:off x="1191966" y="2965592"/>
            <a:ext cx="3629555" cy="2987397"/>
          </a:xfrm>
        </p:spPr>
        <p:txBody>
          <a:bodyPr vert="horz" lIns="91440" tIns="45720" rIns="91440" bIns="45720" rtlCol="0" anchor="t">
            <a:normAutofit fontScale="92500" lnSpcReduction="20000"/>
          </a:bodyPr>
          <a:lstStyle/>
          <a:p>
            <a:pPr marL="0" indent="0">
              <a:buNone/>
            </a:pPr>
            <a:r>
              <a:rPr lang="fi-FI">
                <a:ea typeface="+mn-lt"/>
                <a:cs typeface="+mn-lt"/>
              </a:rPr>
              <a:t>Lyijykynistä saa paljon irti, kun osaa käyttää erilaisia tekniikoita sekä hallitsee varjostamisen.</a:t>
            </a:r>
            <a:endParaRPr lang="fi-FI">
              <a:cs typeface="Calibri" panose="020F0502020204030204"/>
            </a:endParaRPr>
          </a:p>
          <a:p>
            <a:pPr marL="0" indent="0">
              <a:buNone/>
            </a:pPr>
            <a:endParaRPr lang="fi-FI" sz="1700">
              <a:ea typeface="+mn-lt"/>
              <a:cs typeface="+mn-lt"/>
            </a:endParaRPr>
          </a:p>
          <a:p>
            <a:pPr marL="0" indent="0">
              <a:buNone/>
            </a:pPr>
            <a:endParaRPr lang="fi-FI" sz="1700">
              <a:ea typeface="+mn-lt"/>
              <a:cs typeface="+mn-lt"/>
            </a:endParaRPr>
          </a:p>
          <a:p>
            <a:pPr marL="0" indent="0">
              <a:buNone/>
            </a:pPr>
            <a:endParaRPr lang="fi-FI" sz="1700">
              <a:ea typeface="+mn-lt"/>
              <a:cs typeface="+mn-lt"/>
            </a:endParaRPr>
          </a:p>
          <a:p>
            <a:pPr marL="0" indent="0">
              <a:buNone/>
            </a:pPr>
            <a:endParaRPr lang="fi-FI" sz="1700">
              <a:ea typeface="+mn-lt"/>
              <a:cs typeface="+mn-lt"/>
            </a:endParaRPr>
          </a:p>
          <a:p>
            <a:pPr marL="0" indent="0">
              <a:buNone/>
            </a:pPr>
            <a:endParaRPr lang="fi-FI" sz="1700">
              <a:ea typeface="+mn-lt"/>
              <a:cs typeface="+mn-lt"/>
            </a:endParaRPr>
          </a:p>
          <a:p>
            <a:pPr marL="0" indent="0">
              <a:buNone/>
            </a:pPr>
            <a:r>
              <a:rPr lang="fi-FI" sz="1700">
                <a:ea typeface="+mn-lt"/>
                <a:cs typeface="+mn-lt"/>
              </a:rPr>
              <a:t>Kuva: </a:t>
            </a:r>
            <a:r>
              <a:rPr lang="fi-FI" sz="1700" err="1">
                <a:ea typeface="+mn-lt"/>
                <a:cs typeface="+mn-lt"/>
              </a:rPr>
              <a:t>Pixabay</a:t>
            </a:r>
            <a:endParaRPr lang="fi-FI" sz="1700" err="1">
              <a:cs typeface="Calibri" panose="020F0502020204030204"/>
            </a:endParaRPr>
          </a:p>
          <a:p>
            <a:endParaRPr lang="fi-FI" sz="1700">
              <a:cs typeface="Calibri" panose="020F0502020204030204"/>
            </a:endParaRPr>
          </a:p>
        </p:txBody>
      </p:sp>
      <p:pic>
        <p:nvPicPr>
          <p:cNvPr id="5" name="Kuva 5">
            <a:extLst>
              <a:ext uri="{FF2B5EF4-FFF2-40B4-BE49-F238E27FC236}">
                <a16:creationId xmlns:a16="http://schemas.microsoft.com/office/drawing/2014/main" id="{396F39F8-0428-42A0-8D1B-201BD6EE3745}"/>
              </a:ext>
            </a:extLst>
          </p:cNvPr>
          <p:cNvPicPr>
            <a:picLocks noChangeAspect="1"/>
          </p:cNvPicPr>
          <p:nvPr/>
        </p:nvPicPr>
        <p:blipFill rotWithShape="1">
          <a:blip r:embed="rId3"/>
          <a:srcRect t="216" r="1" b="1"/>
          <a:stretch/>
        </p:blipFill>
        <p:spPr>
          <a:xfrm>
            <a:off x="5359151" y="895610"/>
            <a:ext cx="6107166" cy="5058020"/>
          </a:xfrm>
          <a:prstGeom prst="rect">
            <a:avLst/>
          </a:prstGeom>
        </p:spPr>
      </p:pic>
    </p:spTree>
    <p:extLst>
      <p:ext uri="{BB962C8B-B14F-4D97-AF65-F5344CB8AC3E}">
        <p14:creationId xmlns:p14="http://schemas.microsoft.com/office/powerpoint/2010/main" val="10518872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0D12152-16A8-431E-A1A7-FFA7FAD8558D}"/>
              </a:ext>
            </a:extLst>
          </p:cNvPr>
          <p:cNvSpPr>
            <a:spLocks noGrp="1"/>
          </p:cNvSpPr>
          <p:nvPr>
            <p:ph type="title"/>
          </p:nvPr>
        </p:nvSpPr>
        <p:spPr>
          <a:xfrm>
            <a:off x="754857" y="388938"/>
            <a:ext cx="10729912" cy="1325563"/>
          </a:xfrm>
        </p:spPr>
        <p:txBody>
          <a:bodyPr/>
          <a:lstStyle/>
          <a:p>
            <a:r>
              <a:rPr lang="fi-FI" err="1">
                <a:cs typeface="Calibri Light"/>
              </a:rPr>
              <a:t>xKStnTekninen</a:t>
            </a:r>
            <a:r>
              <a:rPr lang="fi-FI">
                <a:cs typeface="Calibri Light"/>
              </a:rPr>
              <a:t> työ</a:t>
            </a:r>
            <a:endParaRPr lang="fi-FI"/>
          </a:p>
        </p:txBody>
      </p:sp>
      <p:sp>
        <p:nvSpPr>
          <p:cNvPr id="3" name="Sisällön paikkamerkki 2">
            <a:extLst>
              <a:ext uri="{FF2B5EF4-FFF2-40B4-BE49-F238E27FC236}">
                <a16:creationId xmlns:a16="http://schemas.microsoft.com/office/drawing/2014/main" id="{DF479E6A-4C4D-4FC1-BD29-1A8621841D9A}"/>
              </a:ext>
            </a:extLst>
          </p:cNvPr>
          <p:cNvSpPr>
            <a:spLocks noGrp="1"/>
          </p:cNvSpPr>
          <p:nvPr>
            <p:ph idx="1"/>
          </p:nvPr>
        </p:nvSpPr>
        <p:spPr>
          <a:xfrm>
            <a:off x="749300" y="1546225"/>
            <a:ext cx="5499100" cy="4351338"/>
          </a:xfrm>
        </p:spPr>
        <p:txBody>
          <a:bodyPr vert="horz" lIns="91440" tIns="45720" rIns="91440" bIns="45720" rtlCol="0" anchor="t">
            <a:normAutofit/>
          </a:bodyPr>
          <a:lstStyle/>
          <a:p>
            <a:pPr marL="0" indent="0">
              <a:buNone/>
            </a:pPr>
            <a:r>
              <a:rPr lang="fi-FI" sz="3200">
                <a:solidFill>
                  <a:schemeClr val="accent2"/>
                </a:solidFill>
                <a:ea typeface="+mn-lt"/>
                <a:cs typeface="+mn-lt"/>
              </a:rPr>
              <a:t>Suunnitellaan ja valmistetaan  esineitä tutustuen valinnan mukaan käsityön erikoistekniikoihin, esim. koristeveisto, lasertyöstö ja korutyöt.</a:t>
            </a:r>
            <a:endParaRPr lang="fi-FI" sz="3200">
              <a:solidFill>
                <a:schemeClr val="accent2"/>
              </a:solidFill>
              <a:cs typeface="Calibri" panose="020F0502020204030204"/>
            </a:endParaRPr>
          </a:p>
          <a:p>
            <a:pPr marL="0" indent="0">
              <a:buNone/>
            </a:pPr>
            <a:r>
              <a:rPr lang="fi-FI" sz="3200">
                <a:solidFill>
                  <a:schemeClr val="accent2"/>
                </a:solidFill>
                <a:cs typeface="Calibri" panose="020F0502020204030204"/>
              </a:rPr>
              <a:t>Käytössä ovat teknisen käsityö laitteet ja koneet</a:t>
            </a:r>
          </a:p>
          <a:p>
            <a:endParaRPr lang="fi-FI" sz="3200">
              <a:solidFill>
                <a:schemeClr val="accent2"/>
              </a:solidFill>
              <a:cs typeface="Calibri" panose="020F0502020204030204"/>
            </a:endParaRPr>
          </a:p>
        </p:txBody>
      </p:sp>
      <p:sp>
        <p:nvSpPr>
          <p:cNvPr id="6" name="Tekstiruutu 5">
            <a:extLst>
              <a:ext uri="{FF2B5EF4-FFF2-40B4-BE49-F238E27FC236}">
                <a16:creationId xmlns:a16="http://schemas.microsoft.com/office/drawing/2014/main" id="{B7F1ED88-7011-4648-AB7D-6E7E5674DD1C}"/>
              </a:ext>
            </a:extLst>
          </p:cNvPr>
          <p:cNvSpPr txBox="1"/>
          <p:nvPr/>
        </p:nvSpPr>
        <p:spPr>
          <a:xfrm>
            <a:off x="5153025" y="771524"/>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a:cs typeface="Calibri"/>
            </a:endParaRPr>
          </a:p>
        </p:txBody>
      </p:sp>
      <p:pic>
        <p:nvPicPr>
          <p:cNvPr id="8" name="Kuva 8">
            <a:extLst>
              <a:ext uri="{FF2B5EF4-FFF2-40B4-BE49-F238E27FC236}">
                <a16:creationId xmlns:a16="http://schemas.microsoft.com/office/drawing/2014/main" id="{A42657BC-A438-4984-8F83-99B4192E177F}"/>
              </a:ext>
            </a:extLst>
          </p:cNvPr>
          <p:cNvPicPr>
            <a:picLocks noChangeAspect="1"/>
          </p:cNvPicPr>
          <p:nvPr/>
        </p:nvPicPr>
        <p:blipFill>
          <a:blip r:embed="rId2"/>
          <a:stretch>
            <a:fillRect/>
          </a:stretch>
        </p:blipFill>
        <p:spPr>
          <a:xfrm>
            <a:off x="8343900" y="2282160"/>
            <a:ext cx="2743200" cy="2877879"/>
          </a:xfrm>
          <a:prstGeom prst="rect">
            <a:avLst/>
          </a:prstGeom>
        </p:spPr>
      </p:pic>
    </p:spTree>
    <p:extLst>
      <p:ext uri="{BB962C8B-B14F-4D97-AF65-F5344CB8AC3E}">
        <p14:creationId xmlns:p14="http://schemas.microsoft.com/office/powerpoint/2010/main" val="215138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0BA8AC54-E7BB-4037-8EB5-C5834221FECF}"/>
              </a:ext>
            </a:extLst>
          </p:cNvPr>
          <p:cNvSpPr>
            <a:spLocks noGrp="1"/>
          </p:cNvSpPr>
          <p:nvPr>
            <p:ph type="title"/>
          </p:nvPr>
        </p:nvSpPr>
        <p:spPr>
          <a:xfrm>
            <a:off x="640080" y="751726"/>
            <a:ext cx="4042031" cy="1648412"/>
          </a:xfrm>
        </p:spPr>
        <p:txBody>
          <a:bodyPr anchor="b">
            <a:normAutofit/>
          </a:bodyPr>
          <a:lstStyle/>
          <a:p>
            <a:r>
              <a:rPr lang="fi-FI" sz="4200" b="1" dirty="0" err="1">
                <a:cs typeface="Calibri Light"/>
              </a:rPr>
              <a:t>XLIkeho</a:t>
            </a:r>
            <a:r>
              <a:rPr lang="fi-FI" sz="4200" b="1" dirty="0">
                <a:cs typeface="Calibri Light"/>
              </a:rPr>
              <a:t>  Kuntosali  </a:t>
            </a: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C1522E62-CF5E-4CB3-BF9C-DAEF1FF7ED09}"/>
              </a:ext>
            </a:extLst>
          </p:cNvPr>
          <p:cNvSpPr>
            <a:spLocks noGrp="1"/>
          </p:cNvSpPr>
          <p:nvPr>
            <p:ph idx="1"/>
          </p:nvPr>
        </p:nvSpPr>
        <p:spPr>
          <a:xfrm>
            <a:off x="640080" y="2872899"/>
            <a:ext cx="4243589" cy="3320668"/>
          </a:xfrm>
        </p:spPr>
        <p:txBody>
          <a:bodyPr vert="horz" lIns="91440" tIns="45720" rIns="91440" bIns="45720" rtlCol="0" anchor="t">
            <a:normAutofit/>
          </a:bodyPr>
          <a:lstStyle/>
          <a:p>
            <a:pPr marL="0" indent="0">
              <a:buNone/>
            </a:pPr>
            <a:endParaRPr lang="fi-FI" sz="1700">
              <a:ea typeface="+mn-lt"/>
              <a:cs typeface="+mn-lt"/>
            </a:endParaRPr>
          </a:p>
          <a:p>
            <a:r>
              <a:rPr lang="fi-FI" sz="1800" b="1">
                <a:ea typeface="+mn-lt"/>
                <a:cs typeface="+mn-lt"/>
              </a:rPr>
              <a:t>Kurssilla opetellaan pitämään omasta kehosta huolta monipuolisin tavoin. </a:t>
            </a:r>
            <a:endParaRPr lang="fi-FI" sz="1800" b="1">
              <a:cs typeface="Calibri"/>
            </a:endParaRPr>
          </a:p>
          <a:p>
            <a:r>
              <a:rPr lang="fi-FI" sz="1800" b="1">
                <a:ea typeface="+mn-lt"/>
                <a:cs typeface="+mn-lt"/>
              </a:rPr>
              <a:t>Opetellaan tekemään oma kuntosaliohjelma sekä seurataan sen toteutumista. Hyödynnämme kuntosalia, oman kehonpainon avulla tehtyä harjoittelua sekä kehonhuoltoa ja rentoutumista. Sopii niin aloittelijalle kuin edistyneemmällekin kuntoilijalle.</a:t>
            </a:r>
            <a:endParaRPr lang="fi-FI" sz="1800" b="1">
              <a:cs typeface="Calibri"/>
            </a:endParaRPr>
          </a:p>
        </p:txBody>
      </p:sp>
      <p:pic>
        <p:nvPicPr>
          <p:cNvPr id="4" name="Kuva 4" descr="Kuva, joka sisältää kohteen sisä, vihreä&#10;&#10;Kuvaus luotu automaattisesti">
            <a:extLst>
              <a:ext uri="{FF2B5EF4-FFF2-40B4-BE49-F238E27FC236}">
                <a16:creationId xmlns:a16="http://schemas.microsoft.com/office/drawing/2014/main" id="{439C2642-300E-4836-B4BA-FFCAA99AC29A}"/>
              </a:ext>
            </a:extLst>
          </p:cNvPr>
          <p:cNvPicPr>
            <a:picLocks noChangeAspect="1"/>
          </p:cNvPicPr>
          <p:nvPr/>
        </p:nvPicPr>
        <p:blipFill rotWithShape="1">
          <a:blip r:embed="rId2"/>
          <a:srcRect l="3944" r="20829"/>
          <a:stretch/>
        </p:blipFill>
        <p:spPr>
          <a:xfrm>
            <a:off x="6026076" y="119072"/>
            <a:ext cx="6378713" cy="6619866"/>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270930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EC23B2DC-3F9C-4BDE-BE9B-E533D56D3A0B}"/>
              </a:ext>
            </a:extLst>
          </p:cNvPr>
          <p:cNvSpPr>
            <a:spLocks noGrp="1"/>
          </p:cNvSpPr>
          <p:nvPr>
            <p:ph type="title"/>
          </p:nvPr>
        </p:nvSpPr>
        <p:spPr>
          <a:xfrm>
            <a:off x="572493" y="238539"/>
            <a:ext cx="11018520" cy="1434415"/>
          </a:xfrm>
        </p:spPr>
        <p:txBody>
          <a:bodyPr anchor="b">
            <a:normAutofit/>
          </a:bodyPr>
          <a:lstStyle/>
          <a:p>
            <a:r>
              <a:rPr lang="fi-FI" sz="5400" err="1">
                <a:cs typeface="Calibri Light"/>
              </a:rPr>
              <a:t>xLIpeli</a:t>
            </a:r>
            <a:r>
              <a:rPr lang="fi-FI" sz="5400">
                <a:cs typeface="Calibri Light"/>
              </a:rPr>
              <a:t> Liikunta: Mailapelit ja palloilu</a:t>
            </a:r>
          </a:p>
        </p:txBody>
      </p:sp>
      <p:sp>
        <p:nvSpPr>
          <p:cNvPr id="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3FA47382-8031-48DA-94B8-F25CF376AC5F}"/>
              </a:ext>
            </a:extLst>
          </p:cNvPr>
          <p:cNvSpPr>
            <a:spLocks noGrp="1"/>
          </p:cNvSpPr>
          <p:nvPr>
            <p:ph idx="1"/>
          </p:nvPr>
        </p:nvSpPr>
        <p:spPr>
          <a:xfrm>
            <a:off x="572493" y="2071316"/>
            <a:ext cx="6713552" cy="4119172"/>
          </a:xfrm>
        </p:spPr>
        <p:txBody>
          <a:bodyPr vert="horz" lIns="91440" tIns="45720" rIns="91440" bIns="45720" rtlCol="0" anchor="t">
            <a:normAutofit/>
          </a:bodyPr>
          <a:lstStyle/>
          <a:p>
            <a:r>
              <a:rPr lang="fi-FI" sz="2200" b="1">
                <a:ea typeface="+mn-lt"/>
                <a:cs typeface="+mn-lt"/>
              </a:rPr>
              <a:t>Kurssilla syvennetään perusliikuntataitoja ja tutustutaan eri joukkue- ja mailapeleihin. Lajeina mm </a:t>
            </a:r>
            <a:r>
              <a:rPr lang="fi-FI" sz="2200" b="1" err="1">
                <a:ea typeface="+mn-lt"/>
                <a:cs typeface="+mn-lt"/>
              </a:rPr>
              <a:t>padeltennis</a:t>
            </a:r>
            <a:r>
              <a:rPr lang="fi-FI" sz="2200" b="1">
                <a:ea typeface="+mn-lt"/>
                <a:cs typeface="+mn-lt"/>
              </a:rPr>
              <a:t>, </a:t>
            </a:r>
            <a:r>
              <a:rPr lang="fi-FI" sz="2200" b="1" err="1">
                <a:ea typeface="+mn-lt"/>
                <a:cs typeface="+mn-lt"/>
              </a:rPr>
              <a:t>pickle-ball</a:t>
            </a:r>
            <a:r>
              <a:rPr lang="fi-FI" sz="2200" b="1">
                <a:ea typeface="+mn-lt"/>
                <a:cs typeface="+mn-lt"/>
              </a:rPr>
              <a:t>, </a:t>
            </a:r>
            <a:r>
              <a:rPr lang="fi-FI" sz="2200" b="1" err="1">
                <a:ea typeface="+mn-lt"/>
                <a:cs typeface="+mn-lt"/>
              </a:rPr>
              <a:t>lacrosse</a:t>
            </a:r>
            <a:r>
              <a:rPr lang="fi-FI" sz="2200" b="1">
                <a:ea typeface="+mn-lt"/>
                <a:cs typeface="+mn-lt"/>
              </a:rPr>
              <a:t>, golf, jenkkifutis.</a:t>
            </a:r>
          </a:p>
          <a:p>
            <a:pPr marL="0" indent="0">
              <a:buNone/>
            </a:pPr>
            <a:endParaRPr lang="fi-FI" sz="2200" b="1">
              <a:ea typeface="+mn-lt"/>
              <a:cs typeface="+mn-lt"/>
            </a:endParaRPr>
          </a:p>
          <a:p>
            <a:r>
              <a:rPr lang="fi-FI" sz="2200" b="1">
                <a:ea typeface="+mn-lt"/>
                <a:cs typeface="+mn-lt"/>
              </a:rPr>
              <a:t>Tunnit ovat vauhdikkaita ja pelaaminen keskiössä. Tunneilla opitaan myös lajeja yhdistäviä taktis-teknisiä asioita. Oppilaille tarjotaan myös mahdollisuus vaikuttaa kurssin sisältöön.</a:t>
            </a:r>
            <a:endParaRPr lang="fi-FI" sz="2200" b="1">
              <a:cs typeface="Calibri"/>
            </a:endParaRPr>
          </a:p>
        </p:txBody>
      </p:sp>
      <p:pic>
        <p:nvPicPr>
          <p:cNvPr id="5" name="Kuva 5" descr="Kuva, joka sisältää kohteen tennis, maila, kenttä, pelaaja&#10;&#10;Kuvaus luotu automaattisesti">
            <a:extLst>
              <a:ext uri="{FF2B5EF4-FFF2-40B4-BE49-F238E27FC236}">
                <a16:creationId xmlns:a16="http://schemas.microsoft.com/office/drawing/2014/main" id="{D5918454-0F14-4768-8FB3-0DAFCE63179B}"/>
              </a:ext>
            </a:extLst>
          </p:cNvPr>
          <p:cNvPicPr>
            <a:picLocks noChangeAspect="1"/>
          </p:cNvPicPr>
          <p:nvPr/>
        </p:nvPicPr>
        <p:blipFill rotWithShape="1">
          <a:blip r:embed="rId2"/>
          <a:srcRect l="35455" r="524" b="-1"/>
          <a:stretch/>
        </p:blipFill>
        <p:spPr>
          <a:xfrm>
            <a:off x="7675658" y="2093976"/>
            <a:ext cx="3941064" cy="4096512"/>
          </a:xfrm>
          <a:prstGeom prst="rect">
            <a:avLst/>
          </a:prstGeom>
        </p:spPr>
      </p:pic>
    </p:spTree>
    <p:extLst>
      <p:ext uri="{BB962C8B-B14F-4D97-AF65-F5344CB8AC3E}">
        <p14:creationId xmlns:p14="http://schemas.microsoft.com/office/powerpoint/2010/main" val="2031648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82E787F-C747-494A-BED2-34BE055F11DE}"/>
              </a:ext>
            </a:extLst>
          </p:cNvPr>
          <p:cNvSpPr>
            <a:spLocks noGrp="1"/>
          </p:cNvSpPr>
          <p:nvPr>
            <p:ph type="title"/>
          </p:nvPr>
        </p:nvSpPr>
        <p:spPr/>
        <p:txBody>
          <a:bodyPr/>
          <a:lstStyle/>
          <a:p>
            <a:r>
              <a:rPr lang="fi-FI" err="1">
                <a:cs typeface="Calibri Light"/>
              </a:rPr>
              <a:t>xLIpa</a:t>
            </a:r>
            <a:r>
              <a:rPr lang="fi-FI">
                <a:cs typeface="Calibri Light"/>
              </a:rPr>
              <a:t> Liikuntapainotteinen luokka</a:t>
            </a:r>
            <a:endParaRPr lang="fi-FI"/>
          </a:p>
        </p:txBody>
      </p:sp>
      <p:sp>
        <p:nvSpPr>
          <p:cNvPr id="3" name="Sisällön paikkamerkki 2">
            <a:extLst>
              <a:ext uri="{FF2B5EF4-FFF2-40B4-BE49-F238E27FC236}">
                <a16:creationId xmlns:a16="http://schemas.microsoft.com/office/drawing/2014/main" id="{9DDEDB8A-C694-4719-8A06-B4DD823C82B4}"/>
              </a:ext>
            </a:extLst>
          </p:cNvPr>
          <p:cNvSpPr>
            <a:spLocks noGrp="1"/>
          </p:cNvSpPr>
          <p:nvPr>
            <p:ph idx="1"/>
          </p:nvPr>
        </p:nvSpPr>
        <p:spPr/>
        <p:txBody>
          <a:bodyPr vert="horz" lIns="91440" tIns="45720" rIns="91440" bIns="45720" rtlCol="0" anchor="t">
            <a:normAutofit/>
          </a:bodyPr>
          <a:lstStyle/>
          <a:p>
            <a:r>
              <a:rPr lang="fi-FI">
                <a:cs typeface="Calibri"/>
              </a:rPr>
              <a:t>Liikuntaluokan oman ohjelman mukaan</a:t>
            </a:r>
            <a:endParaRPr lang="fi-FI"/>
          </a:p>
        </p:txBody>
      </p:sp>
    </p:spTree>
    <p:extLst>
      <p:ext uri="{BB962C8B-B14F-4D97-AF65-F5344CB8AC3E}">
        <p14:creationId xmlns:p14="http://schemas.microsoft.com/office/powerpoint/2010/main" val="977824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2" name="Otsikko 1"/>
          <p:cNvSpPr>
            <a:spLocks noGrp="1"/>
          </p:cNvSpPr>
          <p:nvPr>
            <p:ph type="ctrTitle"/>
          </p:nvPr>
        </p:nvSpPr>
        <p:spPr>
          <a:xfrm>
            <a:off x="647654" y="1447800"/>
            <a:ext cx="6296886" cy="3329581"/>
          </a:xfrm>
        </p:spPr>
        <p:txBody>
          <a:bodyPr>
            <a:normAutofit/>
          </a:bodyPr>
          <a:lstStyle/>
          <a:p>
            <a:pPr>
              <a:lnSpc>
                <a:spcPct val="90000"/>
              </a:lnSpc>
            </a:pPr>
            <a:r>
              <a:rPr lang="fi-FI" sz="5600" b="1" err="1"/>
              <a:t>ttKO</a:t>
            </a:r>
            <a:r>
              <a:rPr lang="fi-FI" sz="5600" b="1"/>
              <a:t>-kotitalous</a:t>
            </a:r>
            <a:br>
              <a:rPr lang="en-US" sz="5600">
                <a:latin typeface="+mj-ea"/>
                <a:cs typeface="+mj-ea"/>
              </a:rPr>
            </a:br>
            <a:r>
              <a:rPr lang="fi-FI" sz="4400"/>
              <a:t>Sisältö:</a:t>
            </a:r>
            <a:br>
              <a:rPr lang="en-US" sz="4400"/>
            </a:br>
            <a:r>
              <a:rPr lang="fi-FI" sz="4400"/>
              <a:t>Makumatka Eurooppaan</a:t>
            </a:r>
          </a:p>
        </p:txBody>
      </p:sp>
      <p:sp>
        <p:nvSpPr>
          <p:cNvPr id="3" name="Alaotsikko 2"/>
          <p:cNvSpPr>
            <a:spLocks noGrp="1"/>
          </p:cNvSpPr>
          <p:nvPr>
            <p:ph type="subTitle" idx="1"/>
          </p:nvPr>
        </p:nvSpPr>
        <p:spPr>
          <a:xfrm>
            <a:off x="647654" y="4777379"/>
            <a:ext cx="6296886" cy="1471019"/>
          </a:xfrm>
        </p:spPr>
        <p:txBody>
          <a:bodyPr>
            <a:normAutofit fontScale="77500" lnSpcReduction="20000"/>
          </a:bodyPr>
          <a:lstStyle/>
          <a:p>
            <a:r>
              <a:rPr lang="fi-FI"/>
              <a:t>2 </a:t>
            </a:r>
            <a:r>
              <a:rPr lang="fi-FI" err="1"/>
              <a:t>vvh</a:t>
            </a:r>
          </a:p>
          <a:p>
            <a:endParaRPr lang="fi-FI"/>
          </a:p>
          <a:p>
            <a:r>
              <a:rPr lang="fi-FI" sz="1900"/>
              <a:t>Kuvat: Oppilaiden tuotoksia: riisirengas ja broilerikastike,</a:t>
            </a:r>
          </a:p>
          <a:p>
            <a:r>
              <a:rPr lang="fi-FI" sz="1900" err="1"/>
              <a:t>Rättänä</a:t>
            </a:r>
            <a:r>
              <a:rPr lang="fi-FI" sz="1900"/>
              <a:t> eli mustikkakukko</a:t>
            </a:r>
          </a:p>
        </p:txBody>
      </p:sp>
      <p:pic>
        <p:nvPicPr>
          <p:cNvPr id="4" name="Kuva 4" descr="Kuva, joka sisältää kohteen ruoka, lautanen, riisi, astia&#10;&#10;Kuvaus luotu automaattisesti">
            <a:extLst>
              <a:ext uri="{FF2B5EF4-FFF2-40B4-BE49-F238E27FC236}">
                <a16:creationId xmlns:a16="http://schemas.microsoft.com/office/drawing/2014/main" id="{D9A4C675-EDC0-4E51-AE10-5D8185F9C943}"/>
              </a:ext>
            </a:extLst>
          </p:cNvPr>
          <p:cNvPicPr>
            <a:picLocks noChangeAspect="1"/>
          </p:cNvPicPr>
          <p:nvPr/>
        </p:nvPicPr>
        <p:blipFill rotWithShape="1">
          <a:blip r:embed="rId3"/>
          <a:srcRect t="13246" r="3" b="13027"/>
          <a:stretch/>
        </p:blipFill>
        <p:spPr>
          <a:xfrm>
            <a:off x="7304108" y="-1"/>
            <a:ext cx="4636322" cy="3429001"/>
          </a:xfrm>
          <a:prstGeom prst="rect">
            <a:avLst/>
          </a:prstGeom>
        </p:spPr>
      </p:pic>
      <p:sp>
        <p:nvSpPr>
          <p:cNvPr id="9" name="Rectangle 9">
            <a:extLst>
              <a:ext uri="{FF2B5EF4-FFF2-40B4-BE49-F238E27FC236}">
                <a16:creationId xmlns:a16="http://schemas.microsoft.com/office/drawing/2014/main" id="{FB279599-354C-4A5E-BA95-B603D3032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pic>
        <p:nvPicPr>
          <p:cNvPr id="5" name="Kuva 5" descr="Kuva, joka sisältää kohteen ruoka, suklaa, jälkiruoka&#10;&#10;Kuvaus luotu automaattisesti">
            <a:extLst>
              <a:ext uri="{FF2B5EF4-FFF2-40B4-BE49-F238E27FC236}">
                <a16:creationId xmlns:a16="http://schemas.microsoft.com/office/drawing/2014/main" id="{D5FEC9A3-468A-44E8-893C-CDCDA50673A8}"/>
              </a:ext>
            </a:extLst>
          </p:cNvPr>
          <p:cNvPicPr>
            <a:picLocks noChangeAspect="1"/>
          </p:cNvPicPr>
          <p:nvPr/>
        </p:nvPicPr>
        <p:blipFill rotWithShape="1">
          <a:blip r:embed="rId4"/>
          <a:srcRect t="3106" r="2" b="6160"/>
          <a:stretch/>
        </p:blipFill>
        <p:spPr>
          <a:xfrm>
            <a:off x="7363640" y="3059906"/>
            <a:ext cx="4636322" cy="3428539"/>
          </a:xfrm>
          <a:prstGeom prst="rect">
            <a:avLst/>
          </a:prstGeom>
        </p:spPr>
      </p:pic>
    </p:spTree>
    <p:extLst>
      <p:ext uri="{BB962C8B-B14F-4D97-AF65-F5344CB8AC3E}">
        <p14:creationId xmlns:p14="http://schemas.microsoft.com/office/powerpoint/2010/main" val="8023642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46C9BF9-0621-C775-801F-C7812D01A644}"/>
              </a:ext>
            </a:extLst>
          </p:cNvPr>
          <p:cNvSpPr>
            <a:spLocks noGrp="1"/>
          </p:cNvSpPr>
          <p:nvPr>
            <p:ph type="title"/>
          </p:nvPr>
        </p:nvSpPr>
        <p:spPr>
          <a:xfrm>
            <a:off x="572493" y="238539"/>
            <a:ext cx="11018520" cy="1434415"/>
          </a:xfrm>
        </p:spPr>
        <p:txBody>
          <a:bodyPr anchor="b">
            <a:normAutofit/>
          </a:bodyPr>
          <a:lstStyle/>
          <a:p>
            <a:r>
              <a:rPr lang="fi-FI" sz="5400">
                <a:cs typeface="Calibri Light"/>
              </a:rPr>
              <a:t>xVVT </a:t>
            </a:r>
            <a:r>
              <a:rPr lang="fi-FI" sz="4800" dirty="0">
                <a:latin typeface="Eras Demi ITC"/>
                <a:cs typeface="Calibri Light"/>
              </a:rPr>
              <a:t>Vuorovaikutustaidot</a:t>
            </a:r>
            <a:endParaRPr lang="fi-FI" sz="4800" dirty="0">
              <a:latin typeface="Eras Demi ITC"/>
            </a:endParaRPr>
          </a:p>
        </p:txBody>
      </p:sp>
      <p:sp>
        <p:nvSpPr>
          <p:cNvPr id="1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Kuva 18" descr="Tyhjät puhekuplat">
            <a:extLst>
              <a:ext uri="{FF2B5EF4-FFF2-40B4-BE49-F238E27FC236}">
                <a16:creationId xmlns:a16="http://schemas.microsoft.com/office/drawing/2014/main" id="{9B13AA6F-F3C8-2416-ABF2-703121C8B894}"/>
              </a:ext>
            </a:extLst>
          </p:cNvPr>
          <p:cNvPicPr>
            <a:picLocks noChangeAspect="1"/>
          </p:cNvPicPr>
          <p:nvPr/>
        </p:nvPicPr>
        <p:blipFill>
          <a:blip r:embed="rId2"/>
          <a:stretch>
            <a:fillRect/>
          </a:stretch>
        </p:blipFill>
        <p:spPr>
          <a:xfrm>
            <a:off x="8629" y="1724068"/>
            <a:ext cx="12203498" cy="5235786"/>
          </a:xfrm>
          <a:prstGeom prst="rect">
            <a:avLst/>
          </a:prstGeom>
        </p:spPr>
      </p:pic>
      <p:sp>
        <p:nvSpPr>
          <p:cNvPr id="1939" name="Tekstiruutu 1938">
            <a:extLst>
              <a:ext uri="{FF2B5EF4-FFF2-40B4-BE49-F238E27FC236}">
                <a16:creationId xmlns:a16="http://schemas.microsoft.com/office/drawing/2014/main" id="{ED73D3E5-A166-EAC8-7F44-52C39A81E93A}"/>
              </a:ext>
            </a:extLst>
          </p:cNvPr>
          <p:cNvSpPr txBox="1"/>
          <p:nvPr/>
        </p:nvSpPr>
        <p:spPr>
          <a:xfrm>
            <a:off x="7858124" y="3406808"/>
            <a:ext cx="3748467" cy="31393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Courier New"/>
              <a:buChar char="o"/>
            </a:pPr>
            <a:r>
              <a:rPr lang="fi-FI" sz="2000">
                <a:solidFill>
                  <a:schemeClr val="accent1"/>
                </a:solidFill>
                <a:latin typeface="Eras Demi ITC"/>
                <a:cs typeface="Calibri"/>
              </a:rPr>
              <a:t>Tehdään monipuolisia harjoituksia itsenäisesti, pareittain ja pienryhmissä. </a:t>
            </a:r>
            <a:endParaRPr lang="fi-FI" sz="2000">
              <a:solidFill>
                <a:schemeClr val="accent1"/>
              </a:solidFill>
              <a:cs typeface="Calibri"/>
            </a:endParaRPr>
          </a:p>
          <a:p>
            <a:pPr marL="285750" indent="-285750">
              <a:buFont typeface="Calibri"/>
              <a:buChar char="-"/>
            </a:pPr>
            <a:endParaRPr lang="fi-FI" sz="2000">
              <a:solidFill>
                <a:schemeClr val="accent1"/>
              </a:solidFill>
              <a:latin typeface="Eras Demi ITC"/>
              <a:cs typeface="Calibri"/>
            </a:endParaRPr>
          </a:p>
          <a:p>
            <a:pPr marL="285750" indent="-285750">
              <a:buFont typeface="Courier New"/>
              <a:buChar char="o"/>
            </a:pPr>
            <a:r>
              <a:rPr lang="fi-FI" sz="2000">
                <a:solidFill>
                  <a:schemeClr val="accent1"/>
                </a:solidFill>
                <a:latin typeface="Eras Demi ITC"/>
                <a:cs typeface="Calibri"/>
              </a:rPr>
              <a:t>Hyödynnetään myös draaman keinoja.</a:t>
            </a:r>
          </a:p>
          <a:p>
            <a:pPr marL="285750" indent="-285750">
              <a:buFont typeface="Calibri"/>
              <a:buChar char="-"/>
            </a:pPr>
            <a:endParaRPr lang="fi-FI" sz="2000">
              <a:solidFill>
                <a:schemeClr val="accent1"/>
              </a:solidFill>
              <a:latin typeface="Eras Demi ITC"/>
              <a:cs typeface="Calibri"/>
            </a:endParaRPr>
          </a:p>
          <a:p>
            <a:pPr marL="285750" indent="-285750">
              <a:buFont typeface="Courier New"/>
              <a:buChar char="o"/>
            </a:pPr>
            <a:r>
              <a:rPr lang="fi-FI" sz="2000">
                <a:solidFill>
                  <a:schemeClr val="accent1"/>
                </a:solidFill>
                <a:latin typeface="Eras Demi ITC"/>
                <a:cs typeface="Calibri"/>
              </a:rPr>
              <a:t>Ryhmän toiveet ja tarpeet otetaan huomioon.</a:t>
            </a:r>
          </a:p>
          <a:p>
            <a:pPr marL="285750" indent="-285750">
              <a:buFont typeface="Calibri"/>
              <a:buChar char="-"/>
            </a:pPr>
            <a:endParaRPr lang="fi-FI">
              <a:cs typeface="Calibri"/>
            </a:endParaRPr>
          </a:p>
        </p:txBody>
      </p:sp>
      <p:graphicFrame>
        <p:nvGraphicFramePr>
          <p:cNvPr id="4" name="Kaaviokuva 4">
            <a:extLst>
              <a:ext uri="{FF2B5EF4-FFF2-40B4-BE49-F238E27FC236}">
                <a16:creationId xmlns:a16="http://schemas.microsoft.com/office/drawing/2014/main" id="{0E54031C-5523-A05C-F532-F1EF995829D6}"/>
              </a:ext>
            </a:extLst>
          </p:cNvPr>
          <p:cNvGraphicFramePr>
            <a:graphicFrameLocks noGrp="1"/>
          </p:cNvGraphicFramePr>
          <p:nvPr>
            <p:ph idx="1"/>
            <p:extLst>
              <p:ext uri="{D42A27DB-BD31-4B8C-83A1-F6EECF244321}">
                <p14:modId xmlns:p14="http://schemas.microsoft.com/office/powerpoint/2010/main" val="2352462545"/>
              </p:ext>
            </p:extLst>
          </p:nvPr>
        </p:nvGraphicFramePr>
        <p:xfrm>
          <a:off x="399965" y="1970675"/>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1615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p:cNvSpPr>
            <a:spLocks noGrp="1"/>
          </p:cNvSpPr>
          <p:nvPr>
            <p:ph type="title"/>
          </p:nvPr>
        </p:nvSpPr>
        <p:spPr/>
        <p:txBody>
          <a:bodyPr>
            <a:normAutofit/>
          </a:bodyPr>
          <a:lstStyle/>
          <a:p>
            <a:r>
              <a:rPr lang="fi-FI"/>
              <a:t>Tavoitteet</a:t>
            </a:r>
          </a:p>
        </p:txBody>
      </p:sp>
      <p:sp>
        <p:nvSpPr>
          <p:cNvPr id="3" name="Sisällön paikkamerkki 2"/>
          <p:cNvSpPr>
            <a:spLocks noGrp="1"/>
          </p:cNvSpPr>
          <p:nvPr>
            <p:ph sz="half" idx="1"/>
          </p:nvPr>
        </p:nvSpPr>
        <p:spPr>
          <a:xfrm>
            <a:off x="1103312" y="1284198"/>
            <a:ext cx="4396339" cy="4972140"/>
          </a:xfrm>
        </p:spPr>
        <p:txBody>
          <a:bodyPr vert="horz" lIns="91440" tIns="45720" rIns="91440" bIns="45720" rtlCol="0" anchor="t">
            <a:normAutofit fontScale="70000" lnSpcReduction="20000"/>
          </a:bodyPr>
          <a:lstStyle/>
          <a:p>
            <a:r>
              <a:rPr lang="fi-FI" sz="2400"/>
              <a:t>Kerrataan perusruoanvalmistuksen ja -leivonnan menetelmät.</a:t>
            </a:r>
          </a:p>
          <a:p>
            <a:r>
              <a:rPr lang="fi-FI" sz="2400"/>
              <a:t>Kerrataan ateriasuunnittelun perusteet hyvinvointi ja kuluttajakasvatus huomioiden.</a:t>
            </a:r>
          </a:p>
          <a:p>
            <a:r>
              <a:rPr lang="fi-FI" sz="2400"/>
              <a:t>Tutustutaan suomalaisiin perinneruoka-alueisiin tapa- ja juhlakulttuuria unohtamatta.</a:t>
            </a:r>
          </a:p>
          <a:p>
            <a:r>
              <a:rPr lang="fi-FI" sz="2400"/>
              <a:t>Perehdytään eri Euroopan maiden ruokakulttuureihin.</a:t>
            </a:r>
          </a:p>
          <a:p>
            <a:pPr lvl="1"/>
            <a:r>
              <a:rPr lang="fi-FI" sz="2200">
                <a:ea typeface="+mj-lt"/>
                <a:cs typeface="+mj-lt"/>
              </a:rPr>
              <a:t>Oppilaat tutustuvat ryhmissä maahan ja sen ruokakulttuuriin. </a:t>
            </a:r>
          </a:p>
          <a:p>
            <a:pPr lvl="1"/>
            <a:r>
              <a:rPr lang="fi-FI" sz="2200">
                <a:ea typeface="+mj-lt"/>
                <a:cs typeface="+mj-lt"/>
              </a:rPr>
              <a:t>Yhdessä toteutamme eri maiden ruokakulttuurin mukaisia aterioita.</a:t>
            </a:r>
          </a:p>
          <a:p>
            <a:r>
              <a:rPr lang="fi-FI" sz="2400">
                <a:ea typeface="+mj-lt"/>
                <a:cs typeface="+mj-lt"/>
              </a:rPr>
              <a:t>Syvennetään arjenhallinnan keinoja kestävä kehitys huomioiden</a:t>
            </a:r>
          </a:p>
          <a:p>
            <a:endParaRPr lang="fi-FI" sz="2400">
              <a:solidFill>
                <a:srgbClr val="FFFFFF"/>
              </a:solidFill>
            </a:endParaRPr>
          </a:p>
          <a:p>
            <a:r>
              <a:rPr lang="fi-FI" sz="2300">
                <a:solidFill>
                  <a:srgbClr val="92D050"/>
                </a:solidFill>
              </a:rPr>
              <a:t>Kuvat: Oppilaiden tuotoksia: Aamiainen ja Kreikan ruokakulttuuri</a:t>
            </a:r>
          </a:p>
          <a:p>
            <a:pPr marL="0" indent="0">
              <a:buNone/>
            </a:pPr>
            <a:endParaRPr lang="fi-FI" sz="2400"/>
          </a:p>
          <a:p>
            <a:endParaRPr lang="fi-FI" sz="2400"/>
          </a:p>
        </p:txBody>
      </p:sp>
      <p:pic>
        <p:nvPicPr>
          <p:cNvPr id="4" name="Kuva 6" descr="Kuva, joka sisältää kohteen lautanen, pöytä, ruoka, sisä&#10;&#10;Kuvaus luotu automaattisesti">
            <a:extLst>
              <a:ext uri="{FF2B5EF4-FFF2-40B4-BE49-F238E27FC236}">
                <a16:creationId xmlns:a16="http://schemas.microsoft.com/office/drawing/2014/main" id="{575A8848-7087-4EB4-96B7-154244B49813}"/>
              </a:ext>
            </a:extLst>
          </p:cNvPr>
          <p:cNvPicPr>
            <a:picLocks noGrp="1" noChangeAspect="1"/>
          </p:cNvPicPr>
          <p:nvPr>
            <p:ph sz="half" idx="2"/>
          </p:nvPr>
        </p:nvPicPr>
        <p:blipFill>
          <a:blip r:embed="rId2"/>
          <a:stretch>
            <a:fillRect/>
          </a:stretch>
        </p:blipFill>
        <p:spPr>
          <a:xfrm>
            <a:off x="6671852" y="2838680"/>
            <a:ext cx="5521208" cy="3616376"/>
          </a:xfrm>
          <a:prstGeom prst="ellipse">
            <a:avLst/>
          </a:prstGeom>
          <a:ln>
            <a:noFill/>
          </a:ln>
          <a:effectLst>
            <a:softEdge rad="112500"/>
          </a:effectLst>
        </p:spPr>
      </p:pic>
      <p:pic>
        <p:nvPicPr>
          <p:cNvPr id="5" name="Kuva 5" descr="Kuva, joka sisältää kohteen lautanen, ruokailuastiat, useat, järjestetty&#10;&#10;Kuvaus luotu automaattisesti">
            <a:extLst>
              <a:ext uri="{FF2B5EF4-FFF2-40B4-BE49-F238E27FC236}">
                <a16:creationId xmlns:a16="http://schemas.microsoft.com/office/drawing/2014/main" id="{D2DA1AFE-FC2B-431A-BF6F-157D871DACDB}"/>
              </a:ext>
            </a:extLst>
          </p:cNvPr>
          <p:cNvPicPr>
            <a:picLocks noChangeAspect="1"/>
          </p:cNvPicPr>
          <p:nvPr/>
        </p:nvPicPr>
        <p:blipFill>
          <a:blip r:embed="rId3"/>
          <a:stretch>
            <a:fillRect/>
          </a:stretch>
        </p:blipFill>
        <p:spPr>
          <a:xfrm>
            <a:off x="5500085" y="354545"/>
            <a:ext cx="4551527" cy="3461653"/>
          </a:xfrm>
          <a:prstGeom prst="ellipse">
            <a:avLst/>
          </a:prstGeom>
          <a:ln>
            <a:noFill/>
          </a:ln>
          <a:effectLst>
            <a:softEdge rad="112500"/>
          </a:effectLst>
        </p:spPr>
      </p:pic>
    </p:spTree>
    <p:extLst>
      <p:ext uri="{BB962C8B-B14F-4D97-AF65-F5344CB8AC3E}">
        <p14:creationId xmlns:p14="http://schemas.microsoft.com/office/powerpoint/2010/main" val="2410618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80">
                                          <p:stCondLst>
                                            <p:cond delay="0"/>
                                          </p:stCondLst>
                                        </p:cTn>
                                        <p:tgtEl>
                                          <p:spTgt spid="3">
                                            <p:txEl>
                                              <p:pRg st="3" end="3"/>
                                            </p:txEl>
                                          </p:spTgt>
                                        </p:tgtEl>
                                      </p:cBhvr>
                                    </p:animEffect>
                                    <p:anim calcmode="lin" valueType="num">
                                      <p:cBhvr>
                                        <p:cTn id="62"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3" end="3"/>
                                            </p:txEl>
                                          </p:spTgt>
                                        </p:tgtEl>
                                      </p:cBhvr>
                                      <p:to x="100000" y="60000"/>
                                    </p:animScale>
                                    <p:animScale>
                                      <p:cBhvr>
                                        <p:cTn id="68" dur="166" decel="50000">
                                          <p:stCondLst>
                                            <p:cond delay="676"/>
                                          </p:stCondLst>
                                        </p:cTn>
                                        <p:tgtEl>
                                          <p:spTgt spid="3">
                                            <p:txEl>
                                              <p:pRg st="3" end="3"/>
                                            </p:txEl>
                                          </p:spTgt>
                                        </p:tgtEl>
                                      </p:cBhvr>
                                      <p:to x="100000" y="100000"/>
                                    </p:animScale>
                                    <p:animScale>
                                      <p:cBhvr>
                                        <p:cTn id="69" dur="26">
                                          <p:stCondLst>
                                            <p:cond delay="1312"/>
                                          </p:stCondLst>
                                        </p:cTn>
                                        <p:tgtEl>
                                          <p:spTgt spid="3">
                                            <p:txEl>
                                              <p:pRg st="3" end="3"/>
                                            </p:txEl>
                                          </p:spTgt>
                                        </p:tgtEl>
                                      </p:cBhvr>
                                      <p:to x="100000" y="80000"/>
                                    </p:animScale>
                                    <p:animScale>
                                      <p:cBhvr>
                                        <p:cTn id="70" dur="166" decel="50000">
                                          <p:stCondLst>
                                            <p:cond delay="1338"/>
                                          </p:stCondLst>
                                        </p:cTn>
                                        <p:tgtEl>
                                          <p:spTgt spid="3">
                                            <p:txEl>
                                              <p:pRg st="3" end="3"/>
                                            </p:txEl>
                                          </p:spTgt>
                                        </p:tgtEl>
                                      </p:cBhvr>
                                      <p:to x="100000" y="100000"/>
                                    </p:animScale>
                                    <p:animScale>
                                      <p:cBhvr>
                                        <p:cTn id="71" dur="26">
                                          <p:stCondLst>
                                            <p:cond delay="1642"/>
                                          </p:stCondLst>
                                        </p:cTn>
                                        <p:tgtEl>
                                          <p:spTgt spid="3">
                                            <p:txEl>
                                              <p:pRg st="3" end="3"/>
                                            </p:txEl>
                                          </p:spTgt>
                                        </p:tgtEl>
                                      </p:cBhvr>
                                      <p:to x="100000" y="90000"/>
                                    </p:animScale>
                                    <p:animScale>
                                      <p:cBhvr>
                                        <p:cTn id="72" dur="166" decel="50000">
                                          <p:stCondLst>
                                            <p:cond delay="1668"/>
                                          </p:stCondLst>
                                        </p:cTn>
                                        <p:tgtEl>
                                          <p:spTgt spid="3">
                                            <p:txEl>
                                              <p:pRg st="3" end="3"/>
                                            </p:txEl>
                                          </p:spTgt>
                                        </p:tgtEl>
                                      </p:cBhvr>
                                      <p:to x="100000" y="100000"/>
                                    </p:animScale>
                                    <p:animScale>
                                      <p:cBhvr>
                                        <p:cTn id="73" dur="26">
                                          <p:stCondLst>
                                            <p:cond delay="1808"/>
                                          </p:stCondLst>
                                        </p:cTn>
                                        <p:tgtEl>
                                          <p:spTgt spid="3">
                                            <p:txEl>
                                              <p:pRg st="3" end="3"/>
                                            </p:txEl>
                                          </p:spTgt>
                                        </p:tgtEl>
                                      </p:cBhvr>
                                      <p:to x="100000" y="95000"/>
                                    </p:animScale>
                                    <p:animScale>
                                      <p:cBhvr>
                                        <p:cTn id="74" dur="166" decel="50000">
                                          <p:stCondLst>
                                            <p:cond delay="1834"/>
                                          </p:stCondLst>
                                        </p:cTn>
                                        <p:tgtEl>
                                          <p:spTgt spid="3">
                                            <p:txEl>
                                              <p:pRg st="3" end="3"/>
                                            </p:txEl>
                                          </p:spTgt>
                                        </p:tgtEl>
                                      </p:cBhvr>
                                      <p:to x="100000" y="100000"/>
                                    </p:animScale>
                                  </p:childTnLst>
                                </p:cTn>
                              </p:par>
                              <p:par>
                                <p:cTn id="75" presetID="26" presetClass="entr" presetSubtype="0" fill="hold" grpId="0" nodeType="with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animEffect transition="in" filter="wipe(down)">
                                      <p:cBhvr>
                                        <p:cTn id="77" dur="580">
                                          <p:stCondLst>
                                            <p:cond delay="0"/>
                                          </p:stCondLst>
                                        </p:cTn>
                                        <p:tgtEl>
                                          <p:spTgt spid="3">
                                            <p:txEl>
                                              <p:pRg st="4" end="4"/>
                                            </p:txEl>
                                          </p:spTgt>
                                        </p:tgtEl>
                                      </p:cBhvr>
                                    </p:animEffect>
                                    <p:anim calcmode="lin" valueType="num">
                                      <p:cBhvr>
                                        <p:cTn id="7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3">
                                            <p:txEl>
                                              <p:pRg st="4" end="4"/>
                                            </p:txEl>
                                          </p:spTgt>
                                        </p:tgtEl>
                                      </p:cBhvr>
                                      <p:to x="100000" y="60000"/>
                                    </p:animScale>
                                    <p:animScale>
                                      <p:cBhvr>
                                        <p:cTn id="84" dur="166" decel="50000">
                                          <p:stCondLst>
                                            <p:cond delay="676"/>
                                          </p:stCondLst>
                                        </p:cTn>
                                        <p:tgtEl>
                                          <p:spTgt spid="3">
                                            <p:txEl>
                                              <p:pRg st="4" end="4"/>
                                            </p:txEl>
                                          </p:spTgt>
                                        </p:tgtEl>
                                      </p:cBhvr>
                                      <p:to x="100000" y="100000"/>
                                    </p:animScale>
                                    <p:animScale>
                                      <p:cBhvr>
                                        <p:cTn id="85" dur="26">
                                          <p:stCondLst>
                                            <p:cond delay="1312"/>
                                          </p:stCondLst>
                                        </p:cTn>
                                        <p:tgtEl>
                                          <p:spTgt spid="3">
                                            <p:txEl>
                                              <p:pRg st="4" end="4"/>
                                            </p:txEl>
                                          </p:spTgt>
                                        </p:tgtEl>
                                      </p:cBhvr>
                                      <p:to x="100000" y="80000"/>
                                    </p:animScale>
                                    <p:animScale>
                                      <p:cBhvr>
                                        <p:cTn id="86" dur="166" decel="50000">
                                          <p:stCondLst>
                                            <p:cond delay="1338"/>
                                          </p:stCondLst>
                                        </p:cTn>
                                        <p:tgtEl>
                                          <p:spTgt spid="3">
                                            <p:txEl>
                                              <p:pRg st="4" end="4"/>
                                            </p:txEl>
                                          </p:spTgt>
                                        </p:tgtEl>
                                      </p:cBhvr>
                                      <p:to x="100000" y="100000"/>
                                    </p:animScale>
                                    <p:animScale>
                                      <p:cBhvr>
                                        <p:cTn id="87" dur="26">
                                          <p:stCondLst>
                                            <p:cond delay="1642"/>
                                          </p:stCondLst>
                                        </p:cTn>
                                        <p:tgtEl>
                                          <p:spTgt spid="3">
                                            <p:txEl>
                                              <p:pRg st="4" end="4"/>
                                            </p:txEl>
                                          </p:spTgt>
                                        </p:tgtEl>
                                      </p:cBhvr>
                                      <p:to x="100000" y="90000"/>
                                    </p:animScale>
                                    <p:animScale>
                                      <p:cBhvr>
                                        <p:cTn id="88" dur="166" decel="50000">
                                          <p:stCondLst>
                                            <p:cond delay="1668"/>
                                          </p:stCondLst>
                                        </p:cTn>
                                        <p:tgtEl>
                                          <p:spTgt spid="3">
                                            <p:txEl>
                                              <p:pRg st="4" end="4"/>
                                            </p:txEl>
                                          </p:spTgt>
                                        </p:tgtEl>
                                      </p:cBhvr>
                                      <p:to x="100000" y="100000"/>
                                    </p:animScale>
                                    <p:animScale>
                                      <p:cBhvr>
                                        <p:cTn id="89" dur="26">
                                          <p:stCondLst>
                                            <p:cond delay="1808"/>
                                          </p:stCondLst>
                                        </p:cTn>
                                        <p:tgtEl>
                                          <p:spTgt spid="3">
                                            <p:txEl>
                                              <p:pRg st="4" end="4"/>
                                            </p:txEl>
                                          </p:spTgt>
                                        </p:tgtEl>
                                      </p:cBhvr>
                                      <p:to x="100000" y="95000"/>
                                    </p:animScale>
                                    <p:animScale>
                                      <p:cBhvr>
                                        <p:cTn id="90" dur="166" decel="50000">
                                          <p:stCondLst>
                                            <p:cond delay="1834"/>
                                          </p:stCondLst>
                                        </p:cTn>
                                        <p:tgtEl>
                                          <p:spTgt spid="3">
                                            <p:txEl>
                                              <p:pRg st="4" end="4"/>
                                            </p:txEl>
                                          </p:spTgt>
                                        </p:tgtEl>
                                      </p:cBhvr>
                                      <p:to x="100000" y="100000"/>
                                    </p:animScale>
                                  </p:childTnLst>
                                </p:cTn>
                              </p:par>
                              <p:par>
                                <p:cTn id="91" presetID="26" presetClass="entr" presetSubtype="0" fill="hold" grpId="0" nodeType="withEffect">
                                  <p:stCondLst>
                                    <p:cond delay="0"/>
                                  </p:stCondLst>
                                  <p:childTnLst>
                                    <p:set>
                                      <p:cBhvr>
                                        <p:cTn id="92" dur="1" fill="hold">
                                          <p:stCondLst>
                                            <p:cond delay="0"/>
                                          </p:stCondLst>
                                        </p:cTn>
                                        <p:tgtEl>
                                          <p:spTgt spid="3">
                                            <p:txEl>
                                              <p:pRg st="5" end="5"/>
                                            </p:txEl>
                                          </p:spTgt>
                                        </p:tgtEl>
                                        <p:attrNameLst>
                                          <p:attrName>style.visibility</p:attrName>
                                        </p:attrNameLst>
                                      </p:cBhvr>
                                      <p:to>
                                        <p:strVal val="visible"/>
                                      </p:to>
                                    </p:set>
                                    <p:animEffect transition="in" filter="wipe(down)">
                                      <p:cBhvr>
                                        <p:cTn id="93" dur="580">
                                          <p:stCondLst>
                                            <p:cond delay="0"/>
                                          </p:stCondLst>
                                        </p:cTn>
                                        <p:tgtEl>
                                          <p:spTgt spid="3">
                                            <p:txEl>
                                              <p:pRg st="5" end="5"/>
                                            </p:txEl>
                                          </p:spTgt>
                                        </p:tgtEl>
                                      </p:cBhvr>
                                    </p:animEffect>
                                    <p:anim calcmode="lin" valueType="num">
                                      <p:cBhvr>
                                        <p:cTn id="94"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5"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6"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7"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8"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9" dur="26">
                                          <p:stCondLst>
                                            <p:cond delay="650"/>
                                          </p:stCondLst>
                                        </p:cTn>
                                        <p:tgtEl>
                                          <p:spTgt spid="3">
                                            <p:txEl>
                                              <p:pRg st="5" end="5"/>
                                            </p:txEl>
                                          </p:spTgt>
                                        </p:tgtEl>
                                      </p:cBhvr>
                                      <p:to x="100000" y="60000"/>
                                    </p:animScale>
                                    <p:animScale>
                                      <p:cBhvr>
                                        <p:cTn id="100" dur="166" decel="50000">
                                          <p:stCondLst>
                                            <p:cond delay="676"/>
                                          </p:stCondLst>
                                        </p:cTn>
                                        <p:tgtEl>
                                          <p:spTgt spid="3">
                                            <p:txEl>
                                              <p:pRg st="5" end="5"/>
                                            </p:txEl>
                                          </p:spTgt>
                                        </p:tgtEl>
                                      </p:cBhvr>
                                      <p:to x="100000" y="100000"/>
                                    </p:animScale>
                                    <p:animScale>
                                      <p:cBhvr>
                                        <p:cTn id="101" dur="26">
                                          <p:stCondLst>
                                            <p:cond delay="1312"/>
                                          </p:stCondLst>
                                        </p:cTn>
                                        <p:tgtEl>
                                          <p:spTgt spid="3">
                                            <p:txEl>
                                              <p:pRg st="5" end="5"/>
                                            </p:txEl>
                                          </p:spTgt>
                                        </p:tgtEl>
                                      </p:cBhvr>
                                      <p:to x="100000" y="80000"/>
                                    </p:animScale>
                                    <p:animScale>
                                      <p:cBhvr>
                                        <p:cTn id="102" dur="166" decel="50000">
                                          <p:stCondLst>
                                            <p:cond delay="1338"/>
                                          </p:stCondLst>
                                        </p:cTn>
                                        <p:tgtEl>
                                          <p:spTgt spid="3">
                                            <p:txEl>
                                              <p:pRg st="5" end="5"/>
                                            </p:txEl>
                                          </p:spTgt>
                                        </p:tgtEl>
                                      </p:cBhvr>
                                      <p:to x="100000" y="100000"/>
                                    </p:animScale>
                                    <p:animScale>
                                      <p:cBhvr>
                                        <p:cTn id="103" dur="26">
                                          <p:stCondLst>
                                            <p:cond delay="1642"/>
                                          </p:stCondLst>
                                        </p:cTn>
                                        <p:tgtEl>
                                          <p:spTgt spid="3">
                                            <p:txEl>
                                              <p:pRg st="5" end="5"/>
                                            </p:txEl>
                                          </p:spTgt>
                                        </p:tgtEl>
                                      </p:cBhvr>
                                      <p:to x="100000" y="90000"/>
                                    </p:animScale>
                                    <p:animScale>
                                      <p:cBhvr>
                                        <p:cTn id="104" dur="166" decel="50000">
                                          <p:stCondLst>
                                            <p:cond delay="1668"/>
                                          </p:stCondLst>
                                        </p:cTn>
                                        <p:tgtEl>
                                          <p:spTgt spid="3">
                                            <p:txEl>
                                              <p:pRg st="5" end="5"/>
                                            </p:txEl>
                                          </p:spTgt>
                                        </p:tgtEl>
                                      </p:cBhvr>
                                      <p:to x="100000" y="100000"/>
                                    </p:animScale>
                                    <p:animScale>
                                      <p:cBhvr>
                                        <p:cTn id="105" dur="26">
                                          <p:stCondLst>
                                            <p:cond delay="1808"/>
                                          </p:stCondLst>
                                        </p:cTn>
                                        <p:tgtEl>
                                          <p:spTgt spid="3">
                                            <p:txEl>
                                              <p:pRg st="5" end="5"/>
                                            </p:txEl>
                                          </p:spTgt>
                                        </p:tgtEl>
                                      </p:cBhvr>
                                      <p:to x="100000" y="95000"/>
                                    </p:animScale>
                                    <p:animScale>
                                      <p:cBhvr>
                                        <p:cTn id="106" dur="166" decel="50000">
                                          <p:stCondLst>
                                            <p:cond delay="1834"/>
                                          </p:stCondLst>
                                        </p:cTn>
                                        <p:tgtEl>
                                          <p:spTgt spid="3">
                                            <p:txEl>
                                              <p:pRg st="5" end="5"/>
                                            </p:txEl>
                                          </p:spTgt>
                                        </p:tgtEl>
                                      </p:cBhvr>
                                      <p:to x="100000" y="100000"/>
                                    </p:animScale>
                                  </p:childTnLst>
                                </p:cTn>
                              </p:par>
                            </p:childTnLst>
                          </p:cTn>
                        </p:par>
                      </p:childTnLst>
                    </p:cTn>
                  </p:par>
                  <p:par>
                    <p:cTn id="107" fill="hold">
                      <p:stCondLst>
                        <p:cond delay="indefinite"/>
                      </p:stCondLst>
                      <p:childTnLst>
                        <p:par>
                          <p:cTn id="108" fill="hold">
                            <p:stCondLst>
                              <p:cond delay="0"/>
                            </p:stCondLst>
                            <p:childTnLst>
                              <p:par>
                                <p:cTn id="109" presetID="26" presetClass="entr" presetSubtype="0" fill="hold" grpId="0" nodeType="clickEffect">
                                  <p:stCondLst>
                                    <p:cond delay="0"/>
                                  </p:stCondLst>
                                  <p:childTnLst>
                                    <p:set>
                                      <p:cBhvr>
                                        <p:cTn id="110" dur="1" fill="hold">
                                          <p:stCondLst>
                                            <p:cond delay="0"/>
                                          </p:stCondLst>
                                        </p:cTn>
                                        <p:tgtEl>
                                          <p:spTgt spid="3">
                                            <p:txEl>
                                              <p:pRg st="6" end="6"/>
                                            </p:txEl>
                                          </p:spTgt>
                                        </p:tgtEl>
                                        <p:attrNameLst>
                                          <p:attrName>style.visibility</p:attrName>
                                        </p:attrNameLst>
                                      </p:cBhvr>
                                      <p:to>
                                        <p:strVal val="visible"/>
                                      </p:to>
                                    </p:set>
                                    <p:animEffect transition="in" filter="wipe(down)">
                                      <p:cBhvr>
                                        <p:cTn id="111" dur="580">
                                          <p:stCondLst>
                                            <p:cond delay="0"/>
                                          </p:stCondLst>
                                        </p:cTn>
                                        <p:tgtEl>
                                          <p:spTgt spid="3">
                                            <p:txEl>
                                              <p:pRg st="6" end="6"/>
                                            </p:txEl>
                                          </p:spTgt>
                                        </p:tgtEl>
                                      </p:cBhvr>
                                    </p:animEffect>
                                    <p:anim calcmode="lin" valueType="num">
                                      <p:cBhvr>
                                        <p:cTn id="112"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17" dur="26">
                                          <p:stCondLst>
                                            <p:cond delay="650"/>
                                          </p:stCondLst>
                                        </p:cTn>
                                        <p:tgtEl>
                                          <p:spTgt spid="3">
                                            <p:txEl>
                                              <p:pRg st="6" end="6"/>
                                            </p:txEl>
                                          </p:spTgt>
                                        </p:tgtEl>
                                      </p:cBhvr>
                                      <p:to x="100000" y="60000"/>
                                    </p:animScale>
                                    <p:animScale>
                                      <p:cBhvr>
                                        <p:cTn id="118" dur="166" decel="50000">
                                          <p:stCondLst>
                                            <p:cond delay="676"/>
                                          </p:stCondLst>
                                        </p:cTn>
                                        <p:tgtEl>
                                          <p:spTgt spid="3">
                                            <p:txEl>
                                              <p:pRg st="6" end="6"/>
                                            </p:txEl>
                                          </p:spTgt>
                                        </p:tgtEl>
                                      </p:cBhvr>
                                      <p:to x="100000" y="100000"/>
                                    </p:animScale>
                                    <p:animScale>
                                      <p:cBhvr>
                                        <p:cTn id="119" dur="26">
                                          <p:stCondLst>
                                            <p:cond delay="1312"/>
                                          </p:stCondLst>
                                        </p:cTn>
                                        <p:tgtEl>
                                          <p:spTgt spid="3">
                                            <p:txEl>
                                              <p:pRg st="6" end="6"/>
                                            </p:txEl>
                                          </p:spTgt>
                                        </p:tgtEl>
                                      </p:cBhvr>
                                      <p:to x="100000" y="80000"/>
                                    </p:animScale>
                                    <p:animScale>
                                      <p:cBhvr>
                                        <p:cTn id="120" dur="166" decel="50000">
                                          <p:stCondLst>
                                            <p:cond delay="1338"/>
                                          </p:stCondLst>
                                        </p:cTn>
                                        <p:tgtEl>
                                          <p:spTgt spid="3">
                                            <p:txEl>
                                              <p:pRg st="6" end="6"/>
                                            </p:txEl>
                                          </p:spTgt>
                                        </p:tgtEl>
                                      </p:cBhvr>
                                      <p:to x="100000" y="100000"/>
                                    </p:animScale>
                                    <p:animScale>
                                      <p:cBhvr>
                                        <p:cTn id="121" dur="26">
                                          <p:stCondLst>
                                            <p:cond delay="1642"/>
                                          </p:stCondLst>
                                        </p:cTn>
                                        <p:tgtEl>
                                          <p:spTgt spid="3">
                                            <p:txEl>
                                              <p:pRg st="6" end="6"/>
                                            </p:txEl>
                                          </p:spTgt>
                                        </p:tgtEl>
                                      </p:cBhvr>
                                      <p:to x="100000" y="90000"/>
                                    </p:animScale>
                                    <p:animScale>
                                      <p:cBhvr>
                                        <p:cTn id="122" dur="166" decel="50000">
                                          <p:stCondLst>
                                            <p:cond delay="1668"/>
                                          </p:stCondLst>
                                        </p:cTn>
                                        <p:tgtEl>
                                          <p:spTgt spid="3">
                                            <p:txEl>
                                              <p:pRg st="6" end="6"/>
                                            </p:txEl>
                                          </p:spTgt>
                                        </p:tgtEl>
                                      </p:cBhvr>
                                      <p:to x="100000" y="100000"/>
                                    </p:animScale>
                                    <p:animScale>
                                      <p:cBhvr>
                                        <p:cTn id="123" dur="26">
                                          <p:stCondLst>
                                            <p:cond delay="1808"/>
                                          </p:stCondLst>
                                        </p:cTn>
                                        <p:tgtEl>
                                          <p:spTgt spid="3">
                                            <p:txEl>
                                              <p:pRg st="6" end="6"/>
                                            </p:txEl>
                                          </p:spTgt>
                                        </p:tgtEl>
                                      </p:cBhvr>
                                      <p:to x="100000" y="95000"/>
                                    </p:animScale>
                                    <p:animScale>
                                      <p:cBhvr>
                                        <p:cTn id="124" dur="166" decel="50000">
                                          <p:stCondLst>
                                            <p:cond delay="1834"/>
                                          </p:stCondLst>
                                        </p:cTn>
                                        <p:tgtEl>
                                          <p:spTgt spid="3">
                                            <p:txEl>
                                              <p:pRg st="6" end="6"/>
                                            </p:txEl>
                                          </p:spTgt>
                                        </p:tgtEl>
                                      </p:cBhvr>
                                      <p:to x="100000" y="100000"/>
                                    </p:animScale>
                                  </p:childTnLst>
                                </p:cTn>
                              </p:par>
                            </p:childTnLst>
                          </p:cTn>
                        </p:par>
                      </p:childTnLst>
                    </p:cTn>
                  </p:par>
                  <p:par>
                    <p:cTn id="125" fill="hold">
                      <p:stCondLst>
                        <p:cond delay="indefinite"/>
                      </p:stCondLst>
                      <p:childTnLst>
                        <p:par>
                          <p:cTn id="126" fill="hold">
                            <p:stCondLst>
                              <p:cond delay="0"/>
                            </p:stCondLst>
                            <p:childTnLst>
                              <p:par>
                                <p:cTn id="127" presetID="26" presetClass="entr" presetSubtype="0" fill="hold" grpId="0" nodeType="clickEffect">
                                  <p:stCondLst>
                                    <p:cond delay="0"/>
                                  </p:stCondLst>
                                  <p:childTnLst>
                                    <p:set>
                                      <p:cBhvr>
                                        <p:cTn id="128" dur="1" fill="hold">
                                          <p:stCondLst>
                                            <p:cond delay="0"/>
                                          </p:stCondLst>
                                        </p:cTn>
                                        <p:tgtEl>
                                          <p:spTgt spid="3">
                                            <p:txEl>
                                              <p:pRg st="8" end="8"/>
                                            </p:txEl>
                                          </p:spTgt>
                                        </p:tgtEl>
                                        <p:attrNameLst>
                                          <p:attrName>style.visibility</p:attrName>
                                        </p:attrNameLst>
                                      </p:cBhvr>
                                      <p:to>
                                        <p:strVal val="visible"/>
                                      </p:to>
                                    </p:set>
                                    <p:animEffect transition="in" filter="wipe(down)">
                                      <p:cBhvr>
                                        <p:cTn id="129" dur="580">
                                          <p:stCondLst>
                                            <p:cond delay="0"/>
                                          </p:stCondLst>
                                        </p:cTn>
                                        <p:tgtEl>
                                          <p:spTgt spid="3">
                                            <p:txEl>
                                              <p:pRg st="8" end="8"/>
                                            </p:txEl>
                                          </p:spTgt>
                                        </p:tgtEl>
                                      </p:cBhvr>
                                    </p:animEffect>
                                    <p:anim calcmode="lin" valueType="num">
                                      <p:cBhvr>
                                        <p:cTn id="130" dur="1822"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31" dur="664"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32" dur="664" tmFilter="0, 0; 0.125,0.2665; 0.25,0.4; 0.375,0.465; 0.5,0.5;  0.625,0.535; 0.75,0.6; 0.875,0.7335; 1,1">
                                          <p:stCondLst>
                                            <p:cond delay="664"/>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33" dur="332" tmFilter="0, 0; 0.125,0.2665; 0.25,0.4; 0.375,0.465; 0.5,0.5;  0.625,0.535; 0.75,0.6; 0.875,0.7335; 1,1">
                                          <p:stCondLst>
                                            <p:cond delay="1324"/>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34" dur="164" tmFilter="0, 0; 0.125,0.2665; 0.25,0.4; 0.375,0.465; 0.5,0.5;  0.625,0.535; 0.75,0.6; 0.875,0.7335; 1,1">
                                          <p:stCondLst>
                                            <p:cond delay="1656"/>
                                          </p:stCondLst>
                                        </p:cTn>
                                        <p:tgtEl>
                                          <p:spTgt spid="3">
                                            <p:txEl>
                                              <p:pRg st="8" end="8"/>
                                            </p:txEl>
                                          </p:spTgt>
                                        </p:tgtEl>
                                        <p:attrNameLst>
                                          <p:attrName>ppt_y</p:attrName>
                                        </p:attrNameLst>
                                      </p:cBhvr>
                                      <p:tavLst>
                                        <p:tav tm="0" fmla="#ppt_y-sin(pi*$)/81">
                                          <p:val>
                                            <p:fltVal val="0"/>
                                          </p:val>
                                        </p:tav>
                                        <p:tav tm="100000">
                                          <p:val>
                                            <p:fltVal val="1"/>
                                          </p:val>
                                        </p:tav>
                                      </p:tavLst>
                                    </p:anim>
                                    <p:animScale>
                                      <p:cBhvr>
                                        <p:cTn id="135" dur="26">
                                          <p:stCondLst>
                                            <p:cond delay="650"/>
                                          </p:stCondLst>
                                        </p:cTn>
                                        <p:tgtEl>
                                          <p:spTgt spid="3">
                                            <p:txEl>
                                              <p:pRg st="8" end="8"/>
                                            </p:txEl>
                                          </p:spTgt>
                                        </p:tgtEl>
                                      </p:cBhvr>
                                      <p:to x="100000" y="60000"/>
                                    </p:animScale>
                                    <p:animScale>
                                      <p:cBhvr>
                                        <p:cTn id="136" dur="166" decel="50000">
                                          <p:stCondLst>
                                            <p:cond delay="676"/>
                                          </p:stCondLst>
                                        </p:cTn>
                                        <p:tgtEl>
                                          <p:spTgt spid="3">
                                            <p:txEl>
                                              <p:pRg st="8" end="8"/>
                                            </p:txEl>
                                          </p:spTgt>
                                        </p:tgtEl>
                                      </p:cBhvr>
                                      <p:to x="100000" y="100000"/>
                                    </p:animScale>
                                    <p:animScale>
                                      <p:cBhvr>
                                        <p:cTn id="137" dur="26">
                                          <p:stCondLst>
                                            <p:cond delay="1312"/>
                                          </p:stCondLst>
                                        </p:cTn>
                                        <p:tgtEl>
                                          <p:spTgt spid="3">
                                            <p:txEl>
                                              <p:pRg st="8" end="8"/>
                                            </p:txEl>
                                          </p:spTgt>
                                        </p:tgtEl>
                                      </p:cBhvr>
                                      <p:to x="100000" y="80000"/>
                                    </p:animScale>
                                    <p:animScale>
                                      <p:cBhvr>
                                        <p:cTn id="138" dur="166" decel="50000">
                                          <p:stCondLst>
                                            <p:cond delay="1338"/>
                                          </p:stCondLst>
                                        </p:cTn>
                                        <p:tgtEl>
                                          <p:spTgt spid="3">
                                            <p:txEl>
                                              <p:pRg st="8" end="8"/>
                                            </p:txEl>
                                          </p:spTgt>
                                        </p:tgtEl>
                                      </p:cBhvr>
                                      <p:to x="100000" y="100000"/>
                                    </p:animScale>
                                    <p:animScale>
                                      <p:cBhvr>
                                        <p:cTn id="139" dur="26">
                                          <p:stCondLst>
                                            <p:cond delay="1642"/>
                                          </p:stCondLst>
                                        </p:cTn>
                                        <p:tgtEl>
                                          <p:spTgt spid="3">
                                            <p:txEl>
                                              <p:pRg st="8" end="8"/>
                                            </p:txEl>
                                          </p:spTgt>
                                        </p:tgtEl>
                                      </p:cBhvr>
                                      <p:to x="100000" y="90000"/>
                                    </p:animScale>
                                    <p:animScale>
                                      <p:cBhvr>
                                        <p:cTn id="140" dur="166" decel="50000">
                                          <p:stCondLst>
                                            <p:cond delay="1668"/>
                                          </p:stCondLst>
                                        </p:cTn>
                                        <p:tgtEl>
                                          <p:spTgt spid="3">
                                            <p:txEl>
                                              <p:pRg st="8" end="8"/>
                                            </p:txEl>
                                          </p:spTgt>
                                        </p:tgtEl>
                                      </p:cBhvr>
                                      <p:to x="100000" y="100000"/>
                                    </p:animScale>
                                    <p:animScale>
                                      <p:cBhvr>
                                        <p:cTn id="141" dur="26">
                                          <p:stCondLst>
                                            <p:cond delay="1808"/>
                                          </p:stCondLst>
                                        </p:cTn>
                                        <p:tgtEl>
                                          <p:spTgt spid="3">
                                            <p:txEl>
                                              <p:pRg st="8" end="8"/>
                                            </p:txEl>
                                          </p:spTgt>
                                        </p:tgtEl>
                                      </p:cBhvr>
                                      <p:to x="100000" y="95000"/>
                                    </p:animScale>
                                    <p:animScale>
                                      <p:cBhvr>
                                        <p:cTn id="142" dur="166" decel="50000">
                                          <p:stCondLst>
                                            <p:cond delay="1834"/>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67AE4E79-B762-4A7A-9869-4C9BA1219A2A}"/>
              </a:ext>
            </a:extLst>
          </p:cNvPr>
          <p:cNvSpPr>
            <a:spLocks noGrp="1"/>
          </p:cNvSpPr>
          <p:nvPr>
            <p:ph type="title"/>
          </p:nvPr>
        </p:nvSpPr>
        <p:spPr>
          <a:xfrm>
            <a:off x="838200" y="365125"/>
            <a:ext cx="10515600" cy="1325563"/>
          </a:xfrm>
        </p:spPr>
        <p:txBody>
          <a:bodyPr>
            <a:normAutofit/>
          </a:bodyPr>
          <a:lstStyle/>
          <a:p>
            <a:r>
              <a:rPr lang="fi-FI" sz="5400" err="1">
                <a:cs typeface="Calibri Light"/>
              </a:rPr>
              <a:t>ttKU</a:t>
            </a:r>
            <a:r>
              <a:rPr lang="fi-FI" sz="5400">
                <a:cs typeface="Calibri Light"/>
              </a:rPr>
              <a:t>-kuvataide</a:t>
            </a:r>
            <a:endParaRPr lang="fi-FI" sz="5400"/>
          </a:p>
        </p:txBody>
      </p:sp>
      <p:sp>
        <p:nvSpPr>
          <p:cNvPr id="10"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4871F1E7-3906-4B60-8B8F-F252A22B2449}"/>
              </a:ext>
            </a:extLst>
          </p:cNvPr>
          <p:cNvSpPr>
            <a:spLocks noGrp="1"/>
          </p:cNvSpPr>
          <p:nvPr>
            <p:ph idx="1"/>
          </p:nvPr>
        </p:nvSpPr>
        <p:spPr>
          <a:xfrm>
            <a:off x="838200" y="2045800"/>
            <a:ext cx="10515600" cy="4135544"/>
          </a:xfrm>
        </p:spPr>
        <p:txBody>
          <a:bodyPr vert="horz" lIns="91440" tIns="45720" rIns="91440" bIns="45720" rtlCol="0" anchor="t">
            <a:normAutofit/>
          </a:bodyPr>
          <a:lstStyle/>
          <a:p>
            <a:r>
              <a:rPr lang="fi-FI" sz="2200">
                <a:ea typeface="+mn-lt"/>
                <a:cs typeface="+mn-lt"/>
              </a:rPr>
              <a:t>Kurssilla syvennetään oppilaan taitoja ja tietoja ja opetellaan uusia kuvantekemisen tekniikoita.</a:t>
            </a:r>
            <a:endParaRPr lang="fi-FI" sz="2200">
              <a:cs typeface="Calibri" panose="020F0502020204030204"/>
            </a:endParaRPr>
          </a:p>
          <a:p>
            <a:r>
              <a:rPr lang="fi-FI" sz="2200">
                <a:ea typeface="+mn-lt"/>
                <a:cs typeface="+mn-lt"/>
              </a:rPr>
              <a:t>Tutustutaan mm. grafiikan menetelmiin, kuten monotypiaan ja linokaiverrukseen, akryylimaalaukseen, tussitekniikkoihin, graafiseen suunnitteluun ja muotoiluun.</a:t>
            </a:r>
            <a:endParaRPr lang="fi-FI" sz="2200"/>
          </a:p>
          <a:p>
            <a:r>
              <a:rPr lang="fi-FI" sz="2200">
                <a:ea typeface="+mn-lt"/>
                <a:cs typeface="+mn-lt"/>
              </a:rPr>
              <a:t>Työskentelyssä painottuu itseilmaisu.</a:t>
            </a:r>
            <a:endParaRPr lang="fi-FI" sz="2200"/>
          </a:p>
          <a:p>
            <a:r>
              <a:rPr lang="fi-FI" sz="2200">
                <a:ea typeface="+mn-lt"/>
                <a:cs typeface="+mn-lt"/>
              </a:rPr>
              <a:t>Kurssilla tutustutaan myös taiteilijoihin ja taidehistoriaan. </a:t>
            </a:r>
            <a:endParaRPr lang="fi-FI" sz="2200">
              <a:cs typeface="Calibri"/>
            </a:endParaRPr>
          </a:p>
        </p:txBody>
      </p:sp>
    </p:spTree>
    <p:extLst>
      <p:ext uri="{BB962C8B-B14F-4D97-AF65-F5344CB8AC3E}">
        <p14:creationId xmlns:p14="http://schemas.microsoft.com/office/powerpoint/2010/main" val="14711365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E4981C1-7BDA-49FB-B067-B7882B397F38}"/>
              </a:ext>
            </a:extLst>
          </p:cNvPr>
          <p:cNvSpPr>
            <a:spLocks noGrp="1"/>
          </p:cNvSpPr>
          <p:nvPr>
            <p:ph type="title"/>
          </p:nvPr>
        </p:nvSpPr>
        <p:spPr>
          <a:xfrm>
            <a:off x="648929" y="629266"/>
            <a:ext cx="3505495" cy="1622321"/>
          </a:xfrm>
        </p:spPr>
        <p:txBody>
          <a:bodyPr>
            <a:normAutofit/>
          </a:bodyPr>
          <a:lstStyle/>
          <a:p>
            <a:r>
              <a:rPr lang="fi-FI" err="1">
                <a:cs typeface="Calibri Light"/>
              </a:rPr>
              <a:t>ttKU</a:t>
            </a:r>
            <a:r>
              <a:rPr lang="fi-FI">
                <a:cs typeface="Calibri Light"/>
              </a:rPr>
              <a:t>-kuvataide</a:t>
            </a:r>
          </a:p>
        </p:txBody>
      </p:sp>
      <p:sp>
        <p:nvSpPr>
          <p:cNvPr id="3" name="Sisällön paikkamerkki 2">
            <a:extLst>
              <a:ext uri="{FF2B5EF4-FFF2-40B4-BE49-F238E27FC236}">
                <a16:creationId xmlns:a16="http://schemas.microsoft.com/office/drawing/2014/main" id="{43CD5C46-F1B2-4F34-8C29-B422802B5DED}"/>
              </a:ext>
            </a:extLst>
          </p:cNvPr>
          <p:cNvSpPr>
            <a:spLocks noGrp="1"/>
          </p:cNvSpPr>
          <p:nvPr>
            <p:ph idx="1"/>
          </p:nvPr>
        </p:nvSpPr>
        <p:spPr>
          <a:xfrm>
            <a:off x="648931" y="2438400"/>
            <a:ext cx="3505494" cy="3785419"/>
          </a:xfrm>
        </p:spPr>
        <p:txBody>
          <a:bodyPr vert="horz" lIns="91440" tIns="45720" rIns="91440" bIns="45720" rtlCol="0" anchor="t">
            <a:normAutofit/>
          </a:bodyPr>
          <a:lstStyle/>
          <a:p>
            <a:pPr marL="0" indent="0">
              <a:buNone/>
            </a:pPr>
            <a:r>
              <a:rPr lang="fi-FI" sz="2000">
                <a:ea typeface="+mn-lt"/>
                <a:cs typeface="+mn-lt"/>
              </a:rPr>
              <a:t>Monotypia on ”yksinkertaisin” tapa tehdä grafiikkaa: esimerkiksi </a:t>
            </a:r>
            <a:r>
              <a:rPr lang="fi-FI" sz="2200">
                <a:ea typeface="+mn-lt"/>
                <a:cs typeface="+mn-lt"/>
              </a:rPr>
              <a:t>muovilevylle</a:t>
            </a:r>
            <a:r>
              <a:rPr lang="fi-FI" sz="2000">
                <a:ea typeface="+mn-lt"/>
                <a:cs typeface="+mn-lt"/>
              </a:rPr>
              <a:t> maalataan kuva, joka vedostetaan paperille.</a:t>
            </a:r>
            <a:endParaRPr lang="fi-FI" sz="2000">
              <a:cs typeface="Calibri" panose="020F0502020204030204"/>
            </a:endParaRPr>
          </a:p>
          <a:p>
            <a:pPr marL="0" indent="0">
              <a:buNone/>
            </a:pPr>
            <a:endParaRPr lang="fi-FI" sz="2000">
              <a:ea typeface="+mn-lt"/>
              <a:cs typeface="+mn-lt"/>
            </a:endParaRPr>
          </a:p>
          <a:p>
            <a:pPr marL="0" indent="0">
              <a:buNone/>
            </a:pPr>
            <a:endParaRPr lang="fi-FI" sz="2000">
              <a:ea typeface="+mn-lt"/>
              <a:cs typeface="+mn-lt"/>
            </a:endParaRPr>
          </a:p>
          <a:p>
            <a:endParaRPr lang="fi-FI" sz="2000">
              <a:ea typeface="+mn-lt"/>
              <a:cs typeface="+mn-lt"/>
            </a:endParaRPr>
          </a:p>
          <a:p>
            <a:pPr marL="0" indent="0">
              <a:buNone/>
            </a:pPr>
            <a:r>
              <a:rPr lang="fi-FI" sz="2000">
                <a:ea typeface="+mn-lt"/>
                <a:cs typeface="+mn-lt"/>
              </a:rPr>
              <a:t>Kuva: Wikimedia </a:t>
            </a:r>
            <a:r>
              <a:rPr lang="fi-FI" sz="2000" err="1">
                <a:ea typeface="+mn-lt"/>
                <a:cs typeface="+mn-lt"/>
              </a:rPr>
              <a:t>Commons</a:t>
            </a:r>
            <a:endParaRPr lang="fi-FI" sz="2000" err="1">
              <a:cs typeface="Calibri" panose="020F0502020204030204"/>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graffiti, värikäs, piirtäminen, maalaus&#10;&#10;Kuvaus luotu automaattisesti">
            <a:extLst>
              <a:ext uri="{FF2B5EF4-FFF2-40B4-BE49-F238E27FC236}">
                <a16:creationId xmlns:a16="http://schemas.microsoft.com/office/drawing/2014/main" id="{28341626-AF17-4645-9AE2-2AF664802799}"/>
              </a:ext>
            </a:extLst>
          </p:cNvPr>
          <p:cNvPicPr>
            <a:picLocks noChangeAspect="1"/>
          </p:cNvPicPr>
          <p:nvPr/>
        </p:nvPicPr>
        <p:blipFill>
          <a:blip r:embed="rId2"/>
          <a:stretch>
            <a:fillRect/>
          </a:stretch>
        </p:blipFill>
        <p:spPr>
          <a:xfrm>
            <a:off x="5405862" y="929355"/>
            <a:ext cx="6019331" cy="4996043"/>
          </a:xfrm>
          <a:prstGeom prst="rect">
            <a:avLst/>
          </a:prstGeom>
          <a:effectLst/>
        </p:spPr>
      </p:pic>
    </p:spTree>
    <p:extLst>
      <p:ext uri="{BB962C8B-B14F-4D97-AF65-F5344CB8AC3E}">
        <p14:creationId xmlns:p14="http://schemas.microsoft.com/office/powerpoint/2010/main" val="1789357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3142E23-9708-47B8-B64C-060620D4A503}"/>
              </a:ext>
            </a:extLst>
          </p:cNvPr>
          <p:cNvSpPr>
            <a:spLocks noGrp="1"/>
          </p:cNvSpPr>
          <p:nvPr>
            <p:ph type="title"/>
          </p:nvPr>
        </p:nvSpPr>
        <p:spPr>
          <a:xfrm>
            <a:off x="648929" y="629266"/>
            <a:ext cx="3505495" cy="1622321"/>
          </a:xfrm>
        </p:spPr>
        <p:txBody>
          <a:bodyPr>
            <a:normAutofit/>
          </a:bodyPr>
          <a:lstStyle/>
          <a:p>
            <a:r>
              <a:rPr lang="fi-FI" err="1">
                <a:cs typeface="Calibri Light"/>
              </a:rPr>
              <a:t>ttKU</a:t>
            </a:r>
            <a:r>
              <a:rPr lang="fi-FI">
                <a:cs typeface="Calibri Light"/>
              </a:rPr>
              <a:t>-kuvataide</a:t>
            </a:r>
            <a:endParaRPr lang="fi-FI"/>
          </a:p>
        </p:txBody>
      </p:sp>
      <p:sp>
        <p:nvSpPr>
          <p:cNvPr id="3" name="Sisällön paikkamerkki 2">
            <a:extLst>
              <a:ext uri="{FF2B5EF4-FFF2-40B4-BE49-F238E27FC236}">
                <a16:creationId xmlns:a16="http://schemas.microsoft.com/office/drawing/2014/main" id="{0531AEF3-0866-44C0-8381-8EA9400C3E9D}"/>
              </a:ext>
            </a:extLst>
          </p:cNvPr>
          <p:cNvSpPr>
            <a:spLocks noGrp="1"/>
          </p:cNvSpPr>
          <p:nvPr>
            <p:ph idx="1"/>
          </p:nvPr>
        </p:nvSpPr>
        <p:spPr>
          <a:xfrm>
            <a:off x="648931" y="2438400"/>
            <a:ext cx="3505494" cy="3785419"/>
          </a:xfrm>
        </p:spPr>
        <p:txBody>
          <a:bodyPr vert="horz" lIns="91440" tIns="45720" rIns="91440" bIns="45720" rtlCol="0" anchor="t">
            <a:normAutofit/>
          </a:bodyPr>
          <a:lstStyle/>
          <a:p>
            <a:pPr marL="0" indent="0">
              <a:buNone/>
            </a:pPr>
            <a:r>
              <a:rPr lang="fi-FI" sz="2000">
                <a:ea typeface="+mn-lt"/>
                <a:cs typeface="+mn-lt"/>
              </a:rPr>
              <a:t>Poptaiteen yksi ”tunnetuimpia” taiteilijoita on Andy Warhol. Hänen teoksensa Marilyn Monroesta ovat tunnettuja ympäri maailman.</a:t>
            </a:r>
            <a:endParaRPr lang="fi-FI" sz="2000">
              <a:cs typeface="Calibri" panose="020F0502020204030204"/>
            </a:endParaRPr>
          </a:p>
          <a:p>
            <a:pPr marL="0" indent="0">
              <a:buNone/>
            </a:pPr>
            <a:endParaRPr lang="fi-FI" sz="2000">
              <a:ea typeface="+mn-lt"/>
              <a:cs typeface="+mn-lt"/>
            </a:endParaRPr>
          </a:p>
          <a:p>
            <a:pPr marL="0" indent="0">
              <a:buNone/>
            </a:pPr>
            <a:r>
              <a:rPr lang="fi-FI" sz="2000">
                <a:ea typeface="+mn-lt"/>
                <a:cs typeface="+mn-lt"/>
              </a:rPr>
              <a:t>Kuva: Armin </a:t>
            </a:r>
            <a:r>
              <a:rPr lang="fi-FI" sz="2000" err="1">
                <a:ea typeface="+mn-lt"/>
                <a:cs typeface="+mn-lt"/>
              </a:rPr>
              <a:t>Weigel</a:t>
            </a:r>
            <a:r>
              <a:rPr lang="fi-FI" sz="2000">
                <a:ea typeface="+mn-lt"/>
                <a:cs typeface="+mn-lt"/>
              </a:rPr>
              <a:t>.</a:t>
            </a:r>
            <a:endParaRPr lang="fi-FI" sz="2000">
              <a:cs typeface="Calibri"/>
            </a:endParaRPr>
          </a:p>
          <a:p>
            <a:endParaRPr lang="fi-FI" sz="2000">
              <a:cs typeface="Calibri"/>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Kuva 4" descr="Kuva, joka sisältää kohteen teksti, henkilö, valikoima, poseeraaminen&#10;&#10;Kuvaus luotu automaattisesti">
            <a:extLst>
              <a:ext uri="{FF2B5EF4-FFF2-40B4-BE49-F238E27FC236}">
                <a16:creationId xmlns:a16="http://schemas.microsoft.com/office/drawing/2014/main" id="{8BE7ED23-7E7C-4F97-906A-41B5FF6450A1}"/>
              </a:ext>
            </a:extLst>
          </p:cNvPr>
          <p:cNvPicPr>
            <a:picLocks noChangeAspect="1"/>
          </p:cNvPicPr>
          <p:nvPr/>
        </p:nvPicPr>
        <p:blipFill>
          <a:blip r:embed="rId2"/>
          <a:stretch>
            <a:fillRect/>
          </a:stretch>
        </p:blipFill>
        <p:spPr>
          <a:xfrm>
            <a:off x="5405862" y="929355"/>
            <a:ext cx="6019331" cy="4996043"/>
          </a:xfrm>
          <a:prstGeom prst="rect">
            <a:avLst/>
          </a:prstGeom>
          <a:effectLst/>
        </p:spPr>
      </p:pic>
    </p:spTree>
    <p:extLst>
      <p:ext uri="{BB962C8B-B14F-4D97-AF65-F5344CB8AC3E}">
        <p14:creationId xmlns:p14="http://schemas.microsoft.com/office/powerpoint/2010/main" val="3289577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937A641-1C83-48C2-BA40-B760A26C2DD5}"/>
              </a:ext>
            </a:extLst>
          </p:cNvPr>
          <p:cNvSpPr>
            <a:spLocks noGrp="1"/>
          </p:cNvSpPr>
          <p:nvPr>
            <p:ph type="title"/>
          </p:nvPr>
        </p:nvSpPr>
        <p:spPr>
          <a:xfrm>
            <a:off x="622300" y="365125"/>
            <a:ext cx="10731500" cy="1350963"/>
          </a:xfrm>
        </p:spPr>
        <p:txBody>
          <a:bodyPr/>
          <a:lstStyle/>
          <a:p>
            <a:r>
              <a:rPr lang="fi-FI" err="1">
                <a:cs typeface="Calibri Light"/>
              </a:rPr>
              <a:t>ttKStn</a:t>
            </a:r>
            <a:r>
              <a:rPr lang="fi-FI">
                <a:cs typeface="Calibri Light"/>
              </a:rPr>
              <a:t>- käsityö tekninen</a:t>
            </a:r>
            <a:endParaRPr lang="fi-FI"/>
          </a:p>
        </p:txBody>
      </p:sp>
      <p:sp>
        <p:nvSpPr>
          <p:cNvPr id="16" name="Tekstiruutu 15">
            <a:extLst>
              <a:ext uri="{FF2B5EF4-FFF2-40B4-BE49-F238E27FC236}">
                <a16:creationId xmlns:a16="http://schemas.microsoft.com/office/drawing/2014/main" id="{5E020DEE-8DC2-41C3-91BA-201F1257BAB0}"/>
              </a:ext>
            </a:extLst>
          </p:cNvPr>
          <p:cNvSpPr txBox="1"/>
          <p:nvPr/>
        </p:nvSpPr>
        <p:spPr>
          <a:xfrm>
            <a:off x="776287" y="1901825"/>
            <a:ext cx="7362824"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3200">
                <a:solidFill>
                  <a:schemeClr val="accent2"/>
                </a:solidFill>
                <a:latin typeface="Calibri Light"/>
                <a:cs typeface="Calibri Light"/>
              </a:rPr>
              <a:t>Opitaan lisää suunnittelusta ja valmistamisesta.</a:t>
            </a:r>
          </a:p>
          <a:p>
            <a:r>
              <a:rPr lang="fi-FI" sz="3200">
                <a:solidFill>
                  <a:schemeClr val="accent2"/>
                </a:solidFill>
                <a:latin typeface="Calibri Light"/>
                <a:cs typeface="Calibri Light"/>
              </a:rPr>
              <a:t>Tutustutaan muotoilun maailmaan.</a:t>
            </a:r>
          </a:p>
          <a:p>
            <a:r>
              <a:rPr lang="fi-FI" sz="3200">
                <a:solidFill>
                  <a:schemeClr val="accent2"/>
                </a:solidFill>
                <a:latin typeface="Calibri Light"/>
                <a:cs typeface="Calibri Light"/>
              </a:rPr>
              <a:t>Tehtävinä esimerkiksi esineiden suunnittelu tietyn aihepiirien pohjalta.</a:t>
            </a:r>
          </a:p>
          <a:p>
            <a:r>
              <a:rPr lang="fi-FI" sz="3200">
                <a:solidFill>
                  <a:schemeClr val="accent2"/>
                </a:solidFill>
                <a:latin typeface="Calibri Light"/>
                <a:cs typeface="Calibri Light"/>
              </a:rPr>
              <a:t>Käytössä teknisen käsityön laitteet ja materiaalit.</a:t>
            </a:r>
            <a:endParaRPr lang="fi-FI">
              <a:solidFill>
                <a:schemeClr val="accent2"/>
              </a:solidFill>
              <a:cs typeface="Calibri"/>
            </a:endParaRPr>
          </a:p>
        </p:txBody>
      </p:sp>
      <p:pic>
        <p:nvPicPr>
          <p:cNvPr id="17" name="Kuva 17" descr="Kuva, joka sisältää kohteen sisä, elektroniikka&#10;&#10;Kuvaus luotu automaattisesti">
            <a:extLst>
              <a:ext uri="{FF2B5EF4-FFF2-40B4-BE49-F238E27FC236}">
                <a16:creationId xmlns:a16="http://schemas.microsoft.com/office/drawing/2014/main" id="{7C6C3CD5-7741-4C63-BF2C-A1A475CE2F0D}"/>
              </a:ext>
            </a:extLst>
          </p:cNvPr>
          <p:cNvPicPr>
            <a:picLocks noChangeAspect="1"/>
          </p:cNvPicPr>
          <p:nvPr/>
        </p:nvPicPr>
        <p:blipFill>
          <a:blip r:embed="rId2"/>
          <a:stretch>
            <a:fillRect/>
          </a:stretch>
        </p:blipFill>
        <p:spPr>
          <a:xfrm>
            <a:off x="8705850" y="3895485"/>
            <a:ext cx="2743200" cy="1824517"/>
          </a:xfrm>
          <a:prstGeom prst="rect">
            <a:avLst/>
          </a:prstGeom>
        </p:spPr>
      </p:pic>
      <p:sp>
        <p:nvSpPr>
          <p:cNvPr id="21" name="Tekstiruutu 20">
            <a:extLst>
              <a:ext uri="{FF2B5EF4-FFF2-40B4-BE49-F238E27FC236}">
                <a16:creationId xmlns:a16="http://schemas.microsoft.com/office/drawing/2014/main" id="{7DFFF50A-2DAA-4217-A540-71394F82035D}"/>
              </a:ext>
            </a:extLst>
          </p:cNvPr>
          <p:cNvSpPr txBox="1"/>
          <p:nvPr/>
        </p:nvSpPr>
        <p:spPr>
          <a:xfrm>
            <a:off x="9956800" y="2463800"/>
            <a:ext cx="228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a:cs typeface="Calibri"/>
            </a:endParaRPr>
          </a:p>
        </p:txBody>
      </p:sp>
      <p:sp>
        <p:nvSpPr>
          <p:cNvPr id="22" name="Tekstiruutu 21">
            <a:extLst>
              <a:ext uri="{FF2B5EF4-FFF2-40B4-BE49-F238E27FC236}">
                <a16:creationId xmlns:a16="http://schemas.microsoft.com/office/drawing/2014/main" id="{1ACBE11F-74A1-480C-885F-8DE54D8D70A4}"/>
              </a:ext>
            </a:extLst>
          </p:cNvPr>
          <p:cNvSpPr txBox="1"/>
          <p:nvPr/>
        </p:nvSpPr>
        <p:spPr>
          <a:xfrm>
            <a:off x="10277475" y="543877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a:cs typeface="Calibri"/>
            </a:endParaRPr>
          </a:p>
        </p:txBody>
      </p:sp>
    </p:spTree>
    <p:extLst>
      <p:ext uri="{BB962C8B-B14F-4D97-AF65-F5344CB8AC3E}">
        <p14:creationId xmlns:p14="http://schemas.microsoft.com/office/powerpoint/2010/main" val="4224165286"/>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Laajakuva</PresentationFormat>
  <Slides>40</Slides>
  <Notes>0</Notes>
  <HiddenSlides>0</HiddenSlides>
  <ScaleCrop>false</ScaleCrop>
  <HeadingPairs>
    <vt:vector size="4" baseType="variant">
      <vt:variant>
        <vt:lpstr>Teema</vt:lpstr>
      </vt:variant>
      <vt:variant>
        <vt:i4>2</vt:i4>
      </vt:variant>
      <vt:variant>
        <vt:lpstr>Dian otsikot</vt:lpstr>
      </vt:variant>
      <vt:variant>
        <vt:i4>40</vt:i4>
      </vt:variant>
    </vt:vector>
  </HeadingPairs>
  <TitlesOfParts>
    <vt:vector size="42" baseType="lpstr">
      <vt:lpstr>Office-teema</vt:lpstr>
      <vt:lpstr>Ion</vt:lpstr>
      <vt:lpstr>PowerPoint-esitys</vt:lpstr>
      <vt:lpstr>Valinnaisaineet 8. luokka</vt:lpstr>
      <vt:lpstr>TT-valinnat</vt:lpstr>
      <vt:lpstr>ttKO-kotitalous Sisältö: Makumatka Eurooppaan</vt:lpstr>
      <vt:lpstr>Tavoitteet</vt:lpstr>
      <vt:lpstr>ttKU-kuvataide</vt:lpstr>
      <vt:lpstr>ttKU-kuvataide</vt:lpstr>
      <vt:lpstr>ttKU-kuvataide</vt:lpstr>
      <vt:lpstr>ttKStn- käsityö tekninen</vt:lpstr>
      <vt:lpstr>ttKSts-käsityö tekstiili</vt:lpstr>
      <vt:lpstr>  ttLI-liikunta</vt:lpstr>
      <vt:lpstr>ttLIpa-liikuntapainotteinen</vt:lpstr>
      <vt:lpstr>ttMU -musiikki</vt:lpstr>
      <vt:lpstr>VV-valinnaiset</vt:lpstr>
      <vt:lpstr> vENA2 Englanti</vt:lpstr>
      <vt:lpstr>vESB2  Espanjan kieli</vt:lpstr>
      <vt:lpstr>vSAB2  Saksan kieli</vt:lpstr>
      <vt:lpstr>vVEB2 Venäjän kieli</vt:lpstr>
      <vt:lpstr>vIT Ilmaisutaito</vt:lpstr>
      <vt:lpstr>vKO kotitalous Sisältö:  Ruokaseikkailu Pohjoismaihin</vt:lpstr>
      <vt:lpstr>Tavoitteet</vt:lpstr>
      <vt:lpstr>vKUM Kuvataide mediapainotteinen</vt:lpstr>
      <vt:lpstr>vKUM Kuvataide mediapainotteinen</vt:lpstr>
      <vt:lpstr>vKUM Kuvataide mediapainotteinen</vt:lpstr>
      <vt:lpstr>vKStn Käsityö tekninen </vt:lpstr>
      <vt:lpstr>vKSts Käsityö Tekstiilityö</vt:lpstr>
      <vt:lpstr>vLI Liikunta</vt:lpstr>
      <vt:lpstr>vMU Musiikki (Bändisoitto)</vt:lpstr>
      <vt:lpstr>vAI Sanataide</vt:lpstr>
      <vt:lpstr> Lyhyt valinta</vt:lpstr>
      <vt:lpstr>xEN Englanti: Movies and music </vt:lpstr>
      <vt:lpstr>xKO kotitalous Sisältö:  Pohjoismainen leivonta</vt:lpstr>
      <vt:lpstr>Tavoitteet</vt:lpstr>
      <vt:lpstr>xKU Kuvataide: Piirustus ja maalaus</vt:lpstr>
      <vt:lpstr>xKU Kuvataide: Piirustus ja maalaus</vt:lpstr>
      <vt:lpstr>xKStnTekninen työ</vt:lpstr>
      <vt:lpstr>XLIkeho  Kuntosali  </vt:lpstr>
      <vt:lpstr>xLIpeli Liikunta: Mailapelit ja palloilu</vt:lpstr>
      <vt:lpstr>xLIpa Liikuntapainotteinen luokka</vt:lpstr>
      <vt:lpstr>xVVT Vuorovaikutustaidot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
  <cp:revision>59</cp:revision>
  <dcterms:created xsi:type="dcterms:W3CDTF">2021-11-10T07:29:47Z</dcterms:created>
  <dcterms:modified xsi:type="dcterms:W3CDTF">2023-03-28T14:47:24Z</dcterms:modified>
</cp:coreProperties>
</file>